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7" r:id="rId3"/>
    <p:sldId id="268" r:id="rId4"/>
  </p:sldIdLst>
  <p:sldSz cx="12192000" cy="6858000"/>
  <p:notesSz cx="6794500" cy="99314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4E84"/>
    <a:srgbClr val="339966"/>
    <a:srgbClr val="D1EEFC"/>
    <a:srgbClr val="4FBA94"/>
    <a:srgbClr val="72EBB1"/>
    <a:srgbClr val="339933"/>
    <a:srgbClr val="008000"/>
    <a:srgbClr val="00CC00"/>
    <a:srgbClr val="003300"/>
    <a:srgbClr val="D2D3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Excel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_Microsoft_Excel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501857448948267"/>
          <c:y val="0.25813837674431311"/>
          <c:w val="0.34397995355702343"/>
          <c:h val="0.5846247829994836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"/>
          <c:dPt>
            <c:idx val="0"/>
            <c:bubble3D val="0"/>
            <c:spPr>
              <a:solidFill>
                <a:srgbClr val="72EBB1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D0E5-434B-B5DB-704A38D4F47C}"/>
              </c:ext>
            </c:extLst>
          </c:dPt>
          <c:dPt>
            <c:idx val="1"/>
            <c:bubble3D val="0"/>
            <c:spPr>
              <a:solidFill>
                <a:schemeClr val="bg1">
                  <a:lumMod val="50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D0E5-434B-B5DB-704A38D4F47C}"/>
              </c:ext>
            </c:extLst>
          </c:dPt>
          <c:dPt>
            <c:idx val="2"/>
            <c:bubble3D val="0"/>
            <c:spPr>
              <a:solidFill>
                <a:srgbClr val="134E84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D0E5-434B-B5DB-704A38D4F47C}"/>
              </c:ext>
            </c:extLst>
          </c:dPt>
          <c:dPt>
            <c:idx val="3"/>
            <c:bubble3D val="0"/>
            <c:spPr>
              <a:solidFill>
                <a:srgbClr val="D1EEFC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D0E5-434B-B5DB-704A38D4F47C}"/>
              </c:ext>
            </c:extLst>
          </c:dPt>
          <c:dLbls>
            <c:dLbl>
              <c:idx val="0"/>
              <c:layout>
                <c:manualLayout>
                  <c:x val="0.21598934617020474"/>
                  <c:y val="5.8012710865006027E-2"/>
                </c:manualLayout>
              </c:layout>
              <c:tx>
                <c:rich>
                  <a:bodyPr/>
                  <a:lstStyle/>
                  <a:p>
                    <a:fld id="{9AEF2772-857B-4770-BE53-B9D6EAF76B53}" type="CATEGORYNAME">
                      <a:rPr lang="ru-RU" b="1"/>
                      <a:pPr/>
                      <a:t>[ІМ’Я КАТЕГОРІЇ]</a:t>
                    </a:fld>
                    <a:endParaRPr lang="ru-RU" b="1" baseline="0" dirty="0"/>
                  </a:p>
                  <a:p>
                    <a:fld id="{1C7A4C2B-4D3B-4C94-8F46-C3DBFDF8A4F6}" type="VALUE">
                      <a:rPr lang="ru-RU" b="1">
                        <a:solidFill>
                          <a:srgbClr val="339966"/>
                        </a:solidFill>
                      </a:rPr>
                      <a:pPr/>
                      <a:t>[ЗНАЧЕННЯ]</a:t>
                    </a:fld>
                    <a:endParaRPr lang="uk-UA"/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0E5-434B-B5DB-704A38D4F47C}"/>
                </c:ext>
              </c:extLst>
            </c:dLbl>
            <c:dLbl>
              <c:idx val="1"/>
              <c:layout>
                <c:manualLayout>
                  <c:x val="-0.16843217822661044"/>
                  <c:y val="-6.3057322133946422E-2"/>
                </c:manualLayout>
              </c:layout>
              <c:tx>
                <c:rich>
                  <a:bodyPr/>
                  <a:lstStyle/>
                  <a:p>
                    <a:fld id="{FA6BB4B8-769C-4FAE-B961-4D5C1CC1C4A4}" type="CATEGORYNAME">
                      <a:rPr lang="ru-RU" b="1"/>
                      <a:pPr/>
                      <a:t>[ІМ’Я КАТЕГОРІЇ]</a:t>
                    </a:fld>
                    <a:endParaRPr lang="ru-RU" b="1" baseline="0" dirty="0"/>
                  </a:p>
                  <a:p>
                    <a:fld id="{C46ADB31-D0E4-4EEC-970D-A803D49A74C6}" type="VALUE">
                      <a:rPr lang="ru-RU" b="1">
                        <a:solidFill>
                          <a:srgbClr val="339966"/>
                        </a:solidFill>
                      </a:rPr>
                      <a:pPr/>
                      <a:t>[ЗНАЧЕННЯ]</a:t>
                    </a:fld>
                    <a:endParaRPr lang="uk-UA"/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0E5-434B-B5DB-704A38D4F47C}"/>
                </c:ext>
              </c:extLst>
            </c:dLbl>
            <c:dLbl>
              <c:idx val="2"/>
              <c:layout>
                <c:manualLayout>
                  <c:x val="-1.2919780832550281E-2"/>
                  <c:y val="-0.19108348958577751"/>
                </c:manualLayout>
              </c:layout>
              <c:tx>
                <c:rich>
                  <a:bodyPr/>
                  <a:lstStyle/>
                  <a:p>
                    <a:fld id="{4D8C714A-E3BE-43A0-847B-1BBC880C5BBC}" type="CATEGORYNAME">
                      <a:rPr lang="uk-UA" sz="900" b="1"/>
                      <a:pPr/>
                      <a:t>[ІМ’Я КАТЕГОРІЇ]</a:t>
                    </a:fld>
                    <a:endParaRPr lang="uk-UA" sz="900" b="1" baseline="0" dirty="0"/>
                  </a:p>
                  <a:p>
                    <a:fld id="{0BD7233E-3C28-43DB-8A16-C2067141DA2B}" type="VALUE">
                      <a:rPr lang="en-US" b="1">
                        <a:solidFill>
                          <a:srgbClr val="339966"/>
                        </a:solidFill>
                      </a:rPr>
                      <a:pPr/>
                      <a:t>[ЗНАЧЕННЯ]</a:t>
                    </a:fld>
                    <a:endParaRPr lang="uk-UA"/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6778541079237309"/>
                      <c:h val="0.2174097208748829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0E5-434B-B5DB-704A38D4F47C}"/>
                </c:ext>
              </c:extLst>
            </c:dLbl>
            <c:dLbl>
              <c:idx val="3"/>
              <c:layout>
                <c:manualLayout>
                  <c:x val="0.14947879798355368"/>
                  <c:y val="-4.6843426026462909E-2"/>
                </c:manualLayout>
              </c:layout>
              <c:tx>
                <c:rich>
                  <a:bodyPr/>
                  <a:lstStyle/>
                  <a:p>
                    <a:fld id="{BCD48822-361C-4C85-AFC0-E4F08274BA17}" type="CATEGORYNAME">
                      <a:rPr lang="uk-UA" b="1"/>
                      <a:pPr/>
                      <a:t>[ІМ’Я КАТЕГОРІЇ]</a:t>
                    </a:fld>
                    <a:endParaRPr lang="uk-UA" b="1" baseline="0" dirty="0"/>
                  </a:p>
                  <a:p>
                    <a:fld id="{6CB7707C-E755-47AD-9CC4-EBE9F9D70E15}" type="VALUE">
                      <a:rPr lang="uk-UA" b="1">
                        <a:solidFill>
                          <a:srgbClr val="339966"/>
                        </a:solidFill>
                      </a:rPr>
                      <a:pPr/>
                      <a:t>[ЗНАЧЕННЯ]</a:t>
                    </a:fld>
                    <a:endParaRPr lang="uk-UA"/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0E5-434B-B5DB-704A38D4F47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u="none">
                    <a:latin typeface="Arial Narrow" panose="020B0606020202030204" pitchFamily="34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видатки на пенсійні виплати </c:v>
                </c:pt>
                <c:pt idx="1">
                  <c:v>сплата поштового збору та розрахунково касове обслуговування </c:v>
                </c:pt>
                <c:pt idx="2">
                  <c:v>видатки за рахунок коштів ДБУ для надання допомоги ЗО на період здійснення обмежувальних протиепідемічних заходів, запроваджених з метою запобігання поширенню на території України гострої респіраторної хвороби COVID-19 в т.ч. за 2020 рік 191,8 </c:v>
                </c:pt>
                <c:pt idx="3">
                  <c:v>адміністративні видатки </c:v>
                </c:pt>
              </c:strCache>
            </c:str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335006.7</c:v>
                </c:pt>
                <c:pt idx="1">
                  <c:v>1705.2</c:v>
                </c:pt>
                <c:pt idx="2">
                  <c:v>2890.5</c:v>
                </c:pt>
                <c:pt idx="3">
                  <c:v>3322.1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D0E5-434B-B5DB-704A38D4F4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885055392224919"/>
          <c:y val="9.0146910675153638E-2"/>
          <c:w val="0.91190550535939707"/>
          <c:h val="0.65076203304465974"/>
        </c:manualLayout>
      </c:layout>
      <c:doughnut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січень -березень 2019 рік (оперативні дані)</c:v>
                </c:pt>
              </c:strCache>
            </c:strRef>
          </c:tx>
          <c:spPr>
            <a:solidFill>
              <a:schemeClr val="accent1"/>
            </a:solidFill>
            <a:ln w="15517">
              <a:solidFill>
                <a:schemeClr val="tx1"/>
              </a:solidFill>
              <a:prstDash val="solid"/>
            </a:ln>
          </c:spPr>
          <c:dPt>
            <c:idx val="0"/>
            <c:bubble3D val="0"/>
            <c:spPr>
              <a:solidFill>
                <a:srgbClr val="4FBA94"/>
              </a:solidFill>
              <a:ln w="15517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ED15-483E-80D3-24A5C46D2A1F}"/>
              </c:ext>
            </c:extLst>
          </c:dPt>
          <c:dPt>
            <c:idx val="1"/>
            <c:bubble3D val="0"/>
            <c:spPr>
              <a:solidFill>
                <a:srgbClr val="D1EEFC"/>
              </a:solidFill>
              <a:ln w="15517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ED15-483E-80D3-24A5C46D2A1F}"/>
              </c:ext>
            </c:extLst>
          </c:dPt>
          <c:dLbls>
            <c:dLbl>
              <c:idx val="0"/>
              <c:layout>
                <c:manualLayout>
                  <c:x val="-0.10811597069528543"/>
                  <c:y val="0.11170932664613682"/>
                </c:manualLayout>
              </c:layout>
              <c:tx>
                <c:rich>
                  <a:bodyPr/>
                  <a:lstStyle/>
                  <a:p>
                    <a:fld id="{B0BBDC9B-4C64-47FA-9A52-855CF186CD07}" type="CATEGORYNAME">
                      <a:rPr lang="uk-UA" baseline="0" smtClean="0">
                        <a:solidFill>
                          <a:schemeClr val="tx1"/>
                        </a:solidFill>
                      </a:rPr>
                      <a:pPr/>
                      <a:t>[ІМ’Я КАТЕГОРІЇ]</a:t>
                    </a:fld>
                    <a:endParaRPr lang="uk-UA" baseline="0" dirty="0" smtClean="0">
                      <a:solidFill>
                        <a:schemeClr val="tx1"/>
                      </a:solidFill>
                    </a:endParaRPr>
                  </a:p>
                  <a:p>
                    <a:r>
                      <a:rPr lang="uk-UA" baseline="0" dirty="0" smtClean="0">
                        <a:solidFill>
                          <a:srgbClr val="4FBA94"/>
                        </a:solidFill>
                      </a:rPr>
                      <a:t> </a:t>
                    </a:r>
                    <a:fld id="{6FF783C2-696F-4EA1-A79F-09762C3C4609}" type="VALUE">
                      <a:rPr lang="uk-UA" baseline="0" dirty="0" smtClean="0">
                        <a:solidFill>
                          <a:srgbClr val="4FBA94"/>
                        </a:solidFill>
                      </a:rPr>
                      <a:pPr/>
                      <a:t>[ЗНАЧЕННЯ]</a:t>
                    </a:fld>
                    <a:endParaRPr lang="uk-UA" baseline="0" dirty="0" smtClean="0">
                      <a:solidFill>
                        <a:srgbClr val="4FBA94"/>
                      </a:solidFill>
                    </a:endParaRPr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D15-483E-80D3-24A5C46D2A1F}"/>
                </c:ext>
              </c:extLst>
            </c:dLbl>
            <c:dLbl>
              <c:idx val="1"/>
              <c:layout>
                <c:manualLayout>
                  <c:x val="0.12680257658004393"/>
                  <c:y val="-0.16598381955589919"/>
                </c:manualLayout>
              </c:layout>
              <c:tx>
                <c:rich>
                  <a:bodyPr/>
                  <a:lstStyle/>
                  <a:p>
                    <a:fld id="{84298360-38F7-497C-91F5-49B74017EB71}" type="CATEGORYNAME">
                      <a:rPr lang="ru-RU" baseline="0" smtClean="0">
                        <a:solidFill>
                          <a:schemeClr val="tx1"/>
                        </a:solidFill>
                      </a:rPr>
                      <a:pPr/>
                      <a:t>[ІМ’Я КАТЕГОРІЇ]</a:t>
                    </a:fld>
                    <a:r>
                      <a:rPr lang="ru-RU" baseline="0" dirty="0" smtClean="0">
                        <a:solidFill>
                          <a:srgbClr val="4FBA94"/>
                        </a:solidFill>
                      </a:rPr>
                      <a:t> </a:t>
                    </a:r>
                    <a:fld id="{524DEF68-3428-41F7-AEA3-86B3CB06918B}" type="VALUE">
                      <a:rPr lang="ru-RU" baseline="0" dirty="0" smtClean="0">
                        <a:solidFill>
                          <a:srgbClr val="4FBA94"/>
                        </a:solidFill>
                      </a:rPr>
                      <a:pPr/>
                      <a:t>[ЗНАЧЕННЯ]</a:t>
                    </a:fld>
                    <a:endParaRPr lang="ru-RU" baseline="0" dirty="0" smtClean="0">
                      <a:solidFill>
                        <a:srgbClr val="4FBA94"/>
                      </a:solidFill>
                    </a:endParaRPr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D15-483E-80D3-24A5C46D2A1F}"/>
                </c:ext>
              </c:extLst>
            </c:dLbl>
            <c:dLbl>
              <c:idx val="2"/>
              <c:layout>
                <c:manualLayout>
                  <c:x val="-0.16850628785988919"/>
                  <c:y val="5.7634669609758285E-2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D15-483E-80D3-24A5C46D2A1F}"/>
                </c:ext>
              </c:extLst>
            </c:dLbl>
            <c:dLbl>
              <c:idx val="3"/>
              <c:layout>
                <c:manualLayout>
                  <c:x val="-0.1495917852560969"/>
                  <c:y val="0.17797978155956312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D15-483E-80D3-24A5C46D2A1F}"/>
                </c:ext>
              </c:extLst>
            </c:dLbl>
            <c:dLbl>
              <c:idx val="4"/>
              <c:layout>
                <c:manualLayout>
                  <c:xMode val="edge"/>
                  <c:yMode val="edge"/>
                  <c:x val="0.69851116625310172"/>
                  <c:y val="0.59004739336492895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D15-483E-80D3-24A5C46D2A1F}"/>
                </c:ext>
              </c:extLst>
            </c:dLbl>
            <c:numFmt formatCode="#,##0.0" sourceLinked="0"/>
            <c:spPr>
              <a:noFill/>
              <a:ln w="25423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000080"/>
                    </a:solidFill>
                    <a:latin typeface="Arial Narrow" panose="020B0606020202030204" pitchFamily="34" charset="0"/>
                    <a:ea typeface="Times New Roman"/>
                    <a:cs typeface="Times New Roman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Sheet1!$B$1:$C$1</c:f>
              <c:strCache>
                <c:ptCount val="2"/>
                <c:pt idx="0">
                  <c:v>власні доходи</c:v>
                </c:pt>
                <c:pt idx="1">
                  <c:v>кошти Державного бюджету України на фінансування пенсійних програм та інших запланованих виплат</c:v>
                </c:pt>
              </c:strCache>
            </c:strRef>
          </c:cat>
          <c:val>
            <c:numRef>
              <c:f>Sheet1!$B$2:$C$2</c:f>
              <c:numCache>
                <c:formatCode>_-* #\ ##0.0\ _г_р_н_._-;\-* #\ ##0.0\ _г_р_н_._-;_-* "-"??\ _г_р_н_._-;_-@_-</c:formatCode>
                <c:ptCount val="2"/>
                <c:pt idx="0" formatCode="_-* #\ ##0.0\ _г_р_н_._-;\-* #\ ##0.0\ _г_р_н_._-;_-* &quot;-&quot;?\ _г_р_н_._-;_-@_-">
                  <c:v>213809.8</c:v>
                </c:pt>
                <c:pt idx="1">
                  <c:v>116181.2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D15-483E-80D3-24A5C46D2A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50"/>
        <c:holeSize val="50"/>
      </c:doughnutChart>
    </c:plotArea>
    <c:plotVisOnly val="1"/>
    <c:dispBlanksAs val="zero"/>
    <c:showDLblsOverMax val="0"/>
  </c:chart>
  <c:spPr>
    <a:noFill/>
    <a:ln w="9534" cap="flat" cmpd="sng" algn="ctr">
      <a:noFill/>
      <a:prstDash val="solid"/>
      <a:miter lim="800000"/>
      <a:headEnd type="none" w="med" len="med"/>
      <a:tailEnd type="none" w="med" len="med"/>
    </a:ln>
  </c:spPr>
  <c:txPr>
    <a:bodyPr/>
    <a:lstStyle/>
    <a:p>
      <a:pPr>
        <a:defRPr sz="2199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uk-UA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5148182849433892E-2"/>
          <c:y val="0.16561886936420686"/>
          <c:w val="0.88049044634771234"/>
          <c:h val="0.6078796457458088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сума єдиного внеску, розподілена на загальнообов'язкове державне пенсійне страхування</c:v>
                </c:pt>
              </c:strCache>
            </c:strRef>
          </c:tx>
          <c:spPr>
            <a:solidFill>
              <a:srgbClr val="4FBA94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2.672262004558416E-3"/>
                  <c:y val="1.3923891497435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55FD-4BE2-B1E5-E0B1BF9FBAF5}"/>
                </c:ext>
              </c:extLst>
            </c:dLbl>
            <c:dLbl>
              <c:idx val="1"/>
              <c:layout>
                <c:manualLayout>
                  <c:x val="4.0083930068376241E-3"/>
                  <c:y val="1.3923891497435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55FD-4BE2-B1E5-E0B1BF9FBAF5}"/>
                </c:ext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400" b="1" i="0">
                    <a:solidFill>
                      <a:schemeClr val="tx1"/>
                    </a:solidFill>
                    <a:latin typeface="Arial Narrow" panose="020B0606020202030204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січень-серпень 2020 року</c:v>
                </c:pt>
                <c:pt idx="1">
                  <c:v>січень-серпень 2021 року</c:v>
                </c:pt>
              </c:strCache>
            </c:strRef>
          </c:cat>
          <c:val>
            <c:numRef>
              <c:f>Лист1!$B$2:$B$3</c:f>
              <c:numCache>
                <c:formatCode>_-* #\ ##0.0\ _₴_-;\-* #\ ##0.0\ _₴_-;_-* "-"??\ _₴_-;_-@_-</c:formatCode>
                <c:ptCount val="2"/>
                <c:pt idx="0">
                  <c:v>160099.6</c:v>
                </c:pt>
                <c:pt idx="1">
                  <c:v>191202.6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29-4BE3-A5F5-1669EA3C8B6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 коштів ДБУ за деякі категорії застрахованих осіб та покриття недоотриманої суми коштів від застосування розміру ЄВ</c:v>
                </c:pt>
              </c:strCache>
            </c:strRef>
          </c:tx>
          <c:spPr>
            <a:solidFill>
              <a:srgbClr val="D1EEFC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4.0083930068376241E-3"/>
                  <c:y val="-2.54697310054980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55FD-4BE2-B1E5-E0B1BF9FBAF5}"/>
                </c:ext>
              </c:extLst>
            </c:dLbl>
            <c:dLbl>
              <c:idx val="1"/>
              <c:layout>
                <c:manualLayout>
                  <c:x val="5.3445240091168321E-3"/>
                  <c:y val="3.92411817068332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5FD-4BE2-B1E5-E0B1BF9FBAF5}"/>
                </c:ext>
              </c:extLst>
            </c:dLbl>
            <c:numFmt formatCode="#,##0.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400" b="1">
                    <a:latin typeface="Arial Narrow" panose="020B0606020202030204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січень-серпень 2020 року</c:v>
                </c:pt>
                <c:pt idx="1">
                  <c:v>січень-серпень 2021 року</c:v>
                </c:pt>
              </c:strCache>
            </c:strRef>
          </c:cat>
          <c:val>
            <c:numRef>
              <c:f>Лист1!$C$2:$C$3</c:f>
              <c:numCache>
                <c:formatCode>_-* #\ ##0.0\ _₴_-;\-* #\ ##0.0\ _₴_-;_-* "-"??\ _₴_-;_-@_-</c:formatCode>
                <c:ptCount val="2"/>
                <c:pt idx="0">
                  <c:v>14086</c:v>
                </c:pt>
                <c:pt idx="1">
                  <c:v>18688.8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929-4BE3-A5F5-1669EA3C8B6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інші доходи, які адмініструє Пенсійний фонд 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-4.1892321869553583E-4"/>
                  <c:y val="-2.00946416453027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55FD-4BE2-B1E5-E0B1BF9FBAF5}"/>
                </c:ext>
              </c:extLst>
            </c:dLbl>
            <c:dLbl>
              <c:idx val="1"/>
              <c:layout>
                <c:manualLayout>
                  <c:x val="1.2056474446417647E-2"/>
                  <c:y val="-1.98632122326102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55FD-4BE2-B1E5-E0B1BF9FBA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Arial Narrow" panose="020B0606020202030204" pitchFamily="34" charset="0"/>
                  </a:defRPr>
                </a:pPr>
                <a:endParaRPr lang="uk-UA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січень-серпень 2020 року</c:v>
                </c:pt>
                <c:pt idx="1">
                  <c:v>січень-серпень 2021 року</c:v>
                </c:pt>
              </c:strCache>
            </c:strRef>
          </c:cat>
          <c:val>
            <c:numRef>
              <c:f>Лист1!$D$2:$D$3</c:f>
              <c:numCache>
                <c:formatCode>_-* #\ ##0.0\ _₴_-;\-* #\ ##0.0\ _₴_-;_-* "-"??\ _₴_-;_-@_-</c:formatCode>
                <c:ptCount val="2"/>
                <c:pt idx="0">
                  <c:v>3520.6</c:v>
                </c:pt>
                <c:pt idx="1">
                  <c:v>3918.4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929-4BE3-A5F5-1669EA3C8B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6243840"/>
        <c:axId val="176245376"/>
      </c:barChart>
      <c:catAx>
        <c:axId val="1762438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chemeClr val="tx1"/>
                </a:solidFill>
                <a:latin typeface="Arial Narrow" panose="020B0606020202030204" pitchFamily="34" charset="0"/>
              </a:defRPr>
            </a:pPr>
            <a:endParaRPr lang="uk-UA"/>
          </a:p>
        </c:txPr>
        <c:crossAx val="176245376"/>
        <c:crosses val="autoZero"/>
        <c:auto val="1"/>
        <c:lblAlgn val="ctr"/>
        <c:lblOffset val="100"/>
        <c:noMultiLvlLbl val="0"/>
      </c:catAx>
      <c:valAx>
        <c:axId val="176245376"/>
        <c:scaling>
          <c:orientation val="minMax"/>
          <c:max val="220000"/>
          <c:min val="5000"/>
        </c:scaling>
        <c:delete val="1"/>
        <c:axPos val="l"/>
        <c:numFmt formatCode="_-* #\ ##0.0\ _₴_-;\-* #\ ##0.0\ _₴_-;_-* &quot;-&quot;??\ _₴_-;_-@_-" sourceLinked="1"/>
        <c:majorTickMark val="out"/>
        <c:minorTickMark val="none"/>
        <c:tickLblPos val="nextTo"/>
        <c:crossAx val="176243840"/>
        <c:crosses val="autoZero"/>
        <c:crossBetween val="between"/>
      </c:valAx>
    </c:plotArea>
    <c:legend>
      <c:legendPos val="r"/>
      <c:legendEntry>
        <c:idx val="1"/>
        <c:txPr>
          <a:bodyPr/>
          <a:lstStyle/>
          <a:p>
            <a:pPr>
              <a:defRPr sz="1200" b="0">
                <a:solidFill>
                  <a:schemeClr val="tx1"/>
                </a:solidFill>
                <a:latin typeface="Arial Narrow" panose="020B0606020202030204" pitchFamily="34" charset="0"/>
              </a:defRPr>
            </a:pPr>
            <a:endParaRPr lang="uk-UA"/>
          </a:p>
        </c:txPr>
      </c:legendEntry>
      <c:legendEntry>
        <c:idx val="2"/>
        <c:txPr>
          <a:bodyPr/>
          <a:lstStyle/>
          <a:p>
            <a:pPr>
              <a:defRPr sz="1200" b="0">
                <a:solidFill>
                  <a:schemeClr val="tx1"/>
                </a:solidFill>
                <a:latin typeface="Arial Narrow" panose="020B0606020202030204" pitchFamily="34" charset="0"/>
              </a:defRPr>
            </a:pPr>
            <a:endParaRPr lang="uk-UA"/>
          </a:p>
        </c:txPr>
      </c:legendEntry>
      <c:layout>
        <c:manualLayout>
          <c:xMode val="edge"/>
          <c:yMode val="edge"/>
          <c:x val="6.7476719758410644E-3"/>
          <c:y val="0.85318179416379214"/>
          <c:w val="0.78310236589777837"/>
          <c:h val="0.14681828475670697"/>
        </c:manualLayout>
      </c:layout>
      <c:overlay val="0"/>
      <c:txPr>
        <a:bodyPr/>
        <a:lstStyle/>
        <a:p>
          <a:pPr>
            <a:defRPr sz="1200" b="0">
              <a:latin typeface="Arial Narrow" panose="020B0606020202030204" pitchFamily="34" charset="0"/>
            </a:defRPr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0.34819</cdr:x>
      <cdr:y>0.44344</cdr:y>
    </cdr:from>
    <cdr:to>
      <cdr:x>0.43901</cdr:x>
      <cdr:y>0.55938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312998" y="2478632"/>
          <a:ext cx="864132" cy="6480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dirty="0" smtClean="0"/>
            <a:t>64,8%</a:t>
          </a:r>
          <a:endParaRPr lang="uk-UA" sz="1100" b="1" dirty="0"/>
        </a:p>
      </cdr:txBody>
    </cdr:sp>
  </cdr:relSizeAnchor>
  <cdr:relSizeAnchor xmlns:cdr="http://schemas.openxmlformats.org/drawingml/2006/chartDrawing">
    <cdr:from>
      <cdr:x>0.65351</cdr:x>
      <cdr:y>0.41224</cdr:y>
    </cdr:from>
    <cdr:to>
      <cdr:x>0.74432</cdr:x>
      <cdr:y>0.52818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217967" y="2304256"/>
          <a:ext cx="864096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1" dirty="0" smtClean="0"/>
            <a:t>35,2</a:t>
          </a:r>
          <a:r>
            <a:rPr lang="uk-UA" sz="1100" b="1" dirty="0" smtClean="0"/>
            <a:t>%</a:t>
          </a:r>
          <a:endParaRPr lang="uk-UA" sz="1100" b="1" dirty="0"/>
        </a:p>
      </cdr:txBody>
    </cdr:sp>
  </cdr:relSizeAnchor>
  <cdr:relSizeAnchor xmlns:cdr="http://schemas.openxmlformats.org/drawingml/2006/chartDrawing">
    <cdr:from>
      <cdr:x>0.45888</cdr:x>
      <cdr:y>0.55968</cdr:y>
    </cdr:from>
    <cdr:to>
      <cdr:x>0.49819</cdr:x>
      <cdr:y>0.7084</cdr:y>
    </cdr:to>
    <cdr:cxnSp macro="">
      <cdr:nvCxnSpPr>
        <cdr:cNvPr id="14" name="Прямая соединительная линия 13"/>
        <cdr:cNvCxnSpPr/>
      </cdr:nvCxnSpPr>
      <cdr:spPr>
        <a:xfrm xmlns:a="http://schemas.openxmlformats.org/drawingml/2006/main" flipH="1">
          <a:off x="4366113" y="3128376"/>
          <a:ext cx="374072" cy="831273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134E84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0.55331</cdr:x>
      <cdr:y>0.68971</cdr:y>
    </cdr:from>
    <cdr:to>
      <cdr:x>0.70467</cdr:x>
      <cdr:y>0.77988</cdr:y>
    </cdr:to>
    <cdr:sp macro="" textlink="">
      <cdr:nvSpPr>
        <cdr:cNvPr id="24" name="Левая фигурная скобка 23"/>
        <cdr:cNvSpPr/>
      </cdr:nvSpPr>
      <cdr:spPr>
        <a:xfrm xmlns:a="http://schemas.openxmlformats.org/drawingml/2006/main" rot="14789131">
          <a:off x="5732726" y="3387129"/>
          <a:ext cx="504013" cy="1440158"/>
        </a:xfrm>
        <a:prstGeom xmlns:a="http://schemas.openxmlformats.org/drawingml/2006/main" prst="leftBrace">
          <a:avLst/>
        </a:prstGeom>
        <a:ln xmlns:a="http://schemas.openxmlformats.org/drawingml/2006/main">
          <a:solidFill>
            <a:srgbClr val="134E84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0.56464</cdr:x>
      <cdr:y>0.76849</cdr:y>
    </cdr:from>
    <cdr:to>
      <cdr:x>0.70843</cdr:x>
      <cdr:y>0.94885</cdr:y>
    </cdr:to>
    <cdr:sp macro="" textlink="">
      <cdr:nvSpPr>
        <cdr:cNvPr id="25" name="TextBox 24"/>
        <cdr:cNvSpPr txBox="1"/>
      </cdr:nvSpPr>
      <cdr:spPr>
        <a:xfrm xmlns:a="http://schemas.openxmlformats.org/drawingml/2006/main">
          <a:off x="5372458" y="4295532"/>
          <a:ext cx="1368131" cy="10081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dirty="0" smtClean="0">
              <a:solidFill>
                <a:schemeClr val="tx1"/>
              </a:solidFill>
              <a:latin typeface="Arial Narrow" panose="020B0606020202030204" pitchFamily="34" charset="0"/>
            </a:rPr>
            <a:t>разом з Державного бюджету України</a:t>
          </a:r>
        </a:p>
        <a:p xmlns:a="http://schemas.openxmlformats.org/drawingml/2006/main">
          <a:pPr algn="ctr"/>
          <a:r>
            <a:rPr lang="uk-UA" b="1" dirty="0" smtClean="0">
              <a:solidFill>
                <a:srgbClr val="4FBA94"/>
              </a:solidFill>
              <a:latin typeface="Arial Narrow" panose="020B0606020202030204" pitchFamily="34" charset="0"/>
            </a:rPr>
            <a:t>134 870,0</a:t>
          </a:r>
        </a:p>
        <a:p xmlns:a="http://schemas.openxmlformats.org/drawingml/2006/main">
          <a:pPr algn="ctr"/>
          <a:r>
            <a:rPr lang="uk-UA" sz="1100" b="1" dirty="0" smtClean="0">
              <a:solidFill>
                <a:srgbClr val="4FBA94"/>
              </a:solidFill>
              <a:latin typeface="Arial Narrow" panose="020B0606020202030204" pitchFamily="34" charset="0"/>
            </a:rPr>
            <a:t>(40,9%)</a:t>
          </a:r>
          <a:endParaRPr lang="uk-UA" sz="11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0.47678</cdr:x>
      <cdr:y>0.5926</cdr:y>
    </cdr:from>
    <cdr:to>
      <cdr:x>0.62815</cdr:x>
      <cdr:y>0.70854</cdr:y>
    </cdr:to>
    <cdr:sp macro="" textlink="">
      <cdr:nvSpPr>
        <cdr:cNvPr id="26" name="TextBox 25"/>
        <cdr:cNvSpPr txBox="1"/>
      </cdr:nvSpPr>
      <cdr:spPr>
        <a:xfrm xmlns:a="http://schemas.openxmlformats.org/drawingml/2006/main">
          <a:off x="4536504" y="3312368"/>
          <a:ext cx="1440160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i="1" dirty="0" smtClean="0">
              <a:solidFill>
                <a:schemeClr val="tx1"/>
              </a:solidFill>
              <a:latin typeface="Arial Narrow" panose="020B0606020202030204" pitchFamily="34" charset="0"/>
            </a:rPr>
            <a:t>в т. ч. з коштів ДБУ за деякі категорії </a:t>
          </a:r>
        </a:p>
        <a:p xmlns:a="http://schemas.openxmlformats.org/drawingml/2006/main">
          <a:pPr algn="ctr"/>
          <a:r>
            <a:rPr lang="uk-UA" sz="900" b="1" i="1" dirty="0" smtClean="0">
              <a:solidFill>
                <a:schemeClr val="tx1"/>
              </a:solidFill>
              <a:latin typeface="Arial Narrow" panose="020B0606020202030204" pitchFamily="34" charset="0"/>
            </a:rPr>
            <a:t>18 688,8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0.86795</cdr:x>
      <cdr:y>0.38683</cdr:y>
    </cdr:from>
    <cdr:to>
      <cdr:x>1</cdr:x>
      <cdr:y>0.55191</cdr:y>
    </cdr:to>
    <cdr:sp macro="" textlink="">
      <cdr:nvSpPr>
        <cdr:cNvPr id="6" name="Скругленная прямоугольная выноска 5"/>
        <cdr:cNvSpPr/>
      </cdr:nvSpPr>
      <cdr:spPr>
        <a:xfrm xmlns:a="http://schemas.openxmlformats.org/drawingml/2006/main">
          <a:off x="9460120" y="2025827"/>
          <a:ext cx="1439252" cy="864524"/>
        </a:xfrm>
        <a:prstGeom xmlns:a="http://schemas.openxmlformats.org/drawingml/2006/main" prst="wedgeRoundRectCallou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  <a:latin typeface="Arial Narrow" panose="020B0606020202030204" pitchFamily="34" charset="0"/>
            </a:rPr>
            <a:t>Загальна обсяг</a:t>
          </a:r>
        </a:p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  <a:latin typeface="Arial Narrow" panose="020B0606020202030204" pitchFamily="34" charset="0"/>
            </a:rPr>
            <a:t>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4FBA94"/>
              </a:solidFill>
              <a:effectLst/>
              <a:latin typeface="Arial Narrow" panose="020B0606020202030204" pitchFamily="34" charset="0"/>
            </a:rPr>
            <a:t>213 809,8</a:t>
          </a:r>
          <a:endParaRPr lang="uk-UA" sz="1600" b="1" dirty="0">
            <a:solidFill>
              <a:srgbClr val="4FBA94"/>
            </a:solidFill>
            <a:effectLst/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0.47893</cdr:x>
      <cdr:y>0.28325</cdr:y>
    </cdr:from>
    <cdr:to>
      <cdr:x>0.5581</cdr:x>
      <cdr:y>0.36861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5220008" y="1483361"/>
          <a:ext cx="862903" cy="447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dirty="0" smtClean="0">
              <a:solidFill>
                <a:srgbClr val="0070C0"/>
              </a:solidFill>
            </a:rPr>
            <a:t>+</a:t>
          </a:r>
          <a:r>
            <a:rPr lang="uk-UA" sz="900" b="1" dirty="0" smtClean="0">
              <a:solidFill>
                <a:srgbClr val="0070C0"/>
              </a:solidFill>
              <a:latin typeface="Arial Narrow" panose="020B0606020202030204" pitchFamily="34" charset="0"/>
            </a:rPr>
            <a:t>4 602,8</a:t>
          </a:r>
        </a:p>
        <a:p xmlns:a="http://schemas.openxmlformats.org/drawingml/2006/main">
          <a:pPr algn="ctr"/>
          <a:r>
            <a:rPr lang="uk-UA" sz="900" b="1" dirty="0" smtClean="0">
              <a:solidFill>
                <a:srgbClr val="0070C0"/>
              </a:solidFill>
              <a:latin typeface="Arial Narrow" panose="020B0606020202030204" pitchFamily="34" charset="0"/>
            </a:rPr>
            <a:t>132,7</a:t>
          </a:r>
          <a:r>
            <a:rPr lang="uk-UA" sz="900" b="1" dirty="0" smtClean="0">
              <a:solidFill>
                <a:srgbClr val="0070C0"/>
              </a:solidFill>
              <a:latin typeface="Arial Narrow" panose="020B0606020202030204" pitchFamily="34" charset="0"/>
            </a:rPr>
            <a:t>%</a:t>
          </a:r>
          <a:endParaRPr lang="uk-UA" sz="900" b="1" dirty="0">
            <a:solidFill>
              <a:srgbClr val="0070C0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0.3807</cdr:x>
      <cdr:y>0.61464</cdr:y>
    </cdr:from>
    <cdr:to>
      <cdr:x>0.64518</cdr:x>
      <cdr:y>0.6746</cdr:y>
    </cdr:to>
    <cdr:cxnSp macro="">
      <cdr:nvCxnSpPr>
        <cdr:cNvPr id="4" name="Прямая со стрелкой 3"/>
        <cdr:cNvCxnSpPr/>
      </cdr:nvCxnSpPr>
      <cdr:spPr>
        <a:xfrm xmlns:a="http://schemas.openxmlformats.org/drawingml/2006/main" flipV="1">
          <a:off x="4149437" y="3218886"/>
          <a:ext cx="2882638" cy="314023"/>
        </a:xfrm>
        <a:prstGeom xmlns:a="http://schemas.openxmlformats.org/drawingml/2006/main" prst="straightConnector1">
          <a:avLst/>
        </a:prstGeom>
        <a:ln xmlns:a="http://schemas.openxmlformats.org/drawingml/2006/main" w="19050">
          <a:solidFill>
            <a:srgbClr val="4FBA94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0.4652</cdr:x>
      <cdr:y>0.57226</cdr:y>
    </cdr:from>
    <cdr:to>
      <cdr:x>0.54437</cdr:x>
      <cdr:y>0.6619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5070380" y="2996945"/>
          <a:ext cx="862903" cy="4694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dirty="0" smtClean="0">
              <a:solidFill>
                <a:srgbClr val="4FBA94"/>
              </a:solidFill>
              <a:latin typeface="Arial Narrow" panose="020B0606020202030204" pitchFamily="34" charset="0"/>
            </a:rPr>
            <a:t>+31 103,0</a:t>
          </a:r>
        </a:p>
        <a:p xmlns:a="http://schemas.openxmlformats.org/drawingml/2006/main">
          <a:pPr algn="ctr"/>
          <a:r>
            <a:rPr lang="uk-UA" sz="900" b="1" dirty="0" smtClean="0">
              <a:solidFill>
                <a:srgbClr val="4FBA94"/>
              </a:solidFill>
              <a:latin typeface="Arial Narrow" panose="020B0606020202030204" pitchFamily="34" charset="0"/>
            </a:rPr>
            <a:t>119,4%</a:t>
          </a:r>
          <a:endParaRPr lang="uk-UA" sz="9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0.37994</cdr:x>
      <cdr:y>0.23562</cdr:y>
    </cdr:from>
    <cdr:to>
      <cdr:x>0.64764</cdr:x>
      <cdr:y>0.32698</cdr:y>
    </cdr:to>
    <cdr:cxnSp macro="">
      <cdr:nvCxnSpPr>
        <cdr:cNvPr id="11" name="Прямая со стрелкой 10"/>
        <cdr:cNvCxnSpPr/>
      </cdr:nvCxnSpPr>
      <cdr:spPr>
        <a:xfrm xmlns:a="http://schemas.openxmlformats.org/drawingml/2006/main" flipV="1">
          <a:off x="4141123" y="1233958"/>
          <a:ext cx="2917769" cy="478466"/>
        </a:xfrm>
        <a:prstGeom xmlns:a="http://schemas.openxmlformats.org/drawingml/2006/main" prst="straightConnector1">
          <a:avLst/>
        </a:prstGeom>
        <a:ln xmlns:a="http://schemas.openxmlformats.org/drawingml/2006/main" w="19050">
          <a:solidFill>
            <a:srgbClr val="D1EEFC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0.38452</cdr:x>
      <cdr:y>0.18324</cdr:y>
    </cdr:from>
    <cdr:to>
      <cdr:x>0.64612</cdr:x>
      <cdr:y>0.28642</cdr:y>
    </cdr:to>
    <cdr:cxnSp macro="">
      <cdr:nvCxnSpPr>
        <cdr:cNvPr id="12" name="Прямая со стрелкой 11"/>
        <cdr:cNvCxnSpPr/>
      </cdr:nvCxnSpPr>
      <cdr:spPr>
        <a:xfrm xmlns:a="http://schemas.openxmlformats.org/drawingml/2006/main" flipV="1">
          <a:off x="4191001" y="959638"/>
          <a:ext cx="2851265" cy="540328"/>
        </a:xfrm>
        <a:prstGeom xmlns:a="http://schemas.openxmlformats.org/drawingml/2006/main" prst="straightConnector1">
          <a:avLst/>
        </a:prstGeom>
        <a:ln xmlns:a="http://schemas.openxmlformats.org/drawingml/2006/main" w="19050">
          <a:solidFill>
            <a:schemeClr val="bg1">
              <a:lumMod val="65000"/>
            </a:schemeClr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0.82458</cdr:x>
      <cdr:y>0.18324</cdr:y>
    </cdr:from>
    <cdr:to>
      <cdr:x>0.8734</cdr:x>
      <cdr:y>0.77054</cdr:y>
    </cdr:to>
    <cdr:sp macro="" textlink="">
      <cdr:nvSpPr>
        <cdr:cNvPr id="18" name="Левая фигурная скобка 17"/>
        <cdr:cNvSpPr/>
      </cdr:nvSpPr>
      <cdr:spPr>
        <a:xfrm xmlns:a="http://schemas.openxmlformats.org/drawingml/2006/main" rot="10800000">
          <a:off x="8987444" y="959638"/>
          <a:ext cx="532067" cy="3075694"/>
        </a:xfrm>
        <a:prstGeom xmlns:a="http://schemas.openxmlformats.org/drawingml/2006/main" prst="leftBrace">
          <a:avLst/>
        </a:prstGeom>
        <a:ln xmlns:a="http://schemas.openxmlformats.org/drawingml/2006/main">
          <a:solidFill>
            <a:srgbClr val="339966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0.15215</cdr:x>
      <cdr:y>0.28959</cdr:y>
    </cdr:from>
    <cdr:to>
      <cdr:x>0.20681</cdr:x>
      <cdr:y>0.76825</cdr:y>
    </cdr:to>
    <cdr:sp macro="" textlink="">
      <cdr:nvSpPr>
        <cdr:cNvPr id="19" name="Левая фигурная скобка 18"/>
        <cdr:cNvSpPr/>
      </cdr:nvSpPr>
      <cdr:spPr>
        <a:xfrm xmlns:a="http://schemas.openxmlformats.org/drawingml/2006/main">
          <a:off x="1658339" y="1516591"/>
          <a:ext cx="595797" cy="2506748"/>
        </a:xfrm>
        <a:prstGeom xmlns:a="http://schemas.openxmlformats.org/drawingml/2006/main" prst="leftBrace">
          <a:avLst/>
        </a:prstGeom>
        <a:ln xmlns:a="http://schemas.openxmlformats.org/drawingml/2006/main">
          <a:solidFill>
            <a:srgbClr val="339966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0.00839</cdr:x>
      <cdr:y>0.42305</cdr:y>
    </cdr:from>
    <cdr:to>
      <cdr:x>0.20798</cdr:x>
      <cdr:y>0.58813</cdr:y>
    </cdr:to>
    <cdr:sp macro="" textlink="">
      <cdr:nvSpPr>
        <cdr:cNvPr id="20" name="Скругленная прямоугольная выноска 19"/>
        <cdr:cNvSpPr/>
      </cdr:nvSpPr>
      <cdr:spPr>
        <a:xfrm xmlns:a="http://schemas.openxmlformats.org/drawingml/2006/main">
          <a:off x="91440" y="2215505"/>
          <a:ext cx="2175398" cy="864524"/>
        </a:xfrm>
        <a:prstGeom xmlns:a="http://schemas.openxmlformats.org/drawingml/2006/main" prst="wedgeRoundRectCallou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  <a:latin typeface="Arial Narrow" panose="020B0606020202030204" pitchFamily="34" charset="0"/>
            </a:rPr>
            <a:t>Загальна обсяг</a:t>
          </a:r>
        </a:p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  <a:latin typeface="Arial Narrow" panose="020B0606020202030204" pitchFamily="34" charset="0"/>
            </a:rPr>
            <a:t>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4FBA94"/>
              </a:solidFill>
              <a:effectLst/>
              <a:latin typeface="Arial Narrow" panose="020B0606020202030204" pitchFamily="34" charset="0"/>
            </a:rPr>
            <a:t>177 706,2</a:t>
          </a:r>
          <a:endParaRPr lang="uk-UA" sz="1600" b="1" dirty="0">
            <a:solidFill>
              <a:srgbClr val="4FBA94"/>
            </a:solidFill>
            <a:effectLst/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0.4713</cdr:x>
      <cdr:y>0.14832</cdr:y>
    </cdr:from>
    <cdr:to>
      <cdr:x>0.55047</cdr:x>
      <cdr:y>0.23368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5136881" y="776779"/>
          <a:ext cx="862903" cy="447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dirty="0" smtClean="0">
              <a:solidFill>
                <a:schemeClr val="tx1"/>
              </a:solidFill>
              <a:latin typeface="Arial Narrow" panose="020B0606020202030204" pitchFamily="34" charset="0"/>
            </a:rPr>
            <a:t>+397,8</a:t>
          </a:r>
        </a:p>
        <a:p xmlns:a="http://schemas.openxmlformats.org/drawingml/2006/main">
          <a:pPr algn="ctr"/>
          <a:r>
            <a:rPr lang="uk-UA" sz="900" b="1" dirty="0" smtClean="0">
              <a:solidFill>
                <a:schemeClr val="tx1"/>
              </a:solidFill>
              <a:latin typeface="Arial Narrow" panose="020B0606020202030204" pitchFamily="34" charset="0"/>
            </a:rPr>
            <a:t>111,3%</a:t>
          </a:r>
          <a:endParaRPr lang="uk-UA" sz="900" b="1" dirty="0">
            <a:solidFill>
              <a:schemeClr val="tx1"/>
            </a:solidFill>
            <a:latin typeface="Arial Narrow" panose="020B0606020202030204" pitchFamily="34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02.09.2021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1031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02.09.2021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5900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02.09.2021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55321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02.09.2021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1695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02.09.2021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15865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02.09.2021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3510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02.09.2021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1389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02.09.2021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5244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02.09.2021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3120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02.09.2021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7741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02.09.2021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67945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199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3986D-3F2F-433E-9A45-3D8AA953A2E2}" type="datetimeFigureOut">
              <a:rPr lang="uk-UA" smtClean="0"/>
              <a:t>02.09.2021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3120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увати 15"/>
          <p:cNvGrpSpPr/>
          <p:nvPr/>
        </p:nvGrpSpPr>
        <p:grpSpPr>
          <a:xfrm rot="5400000">
            <a:off x="8605630" y="3318735"/>
            <a:ext cx="6599015" cy="32988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2014084" y="-26277"/>
            <a:ext cx="8824321" cy="8575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spcBef>
                <a:spcPts val="600"/>
              </a:spcBef>
              <a:defRPr/>
            </a:pP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ВИДАТКИ ПЕНСІЙНОГО ФОНДУ УКРАЇНИ</a:t>
            </a:r>
            <a:b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</a:b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за</a:t>
            </a:r>
            <a:r>
              <a:rPr lang="en-US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січень - серпень 2021 року, </a:t>
            </a:r>
            <a:r>
              <a:rPr lang="uk-UA" sz="18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млн грн (оперативні дані)</a:t>
            </a:r>
            <a:endParaRPr lang="uk-UA" sz="1800" b="1" dirty="0">
              <a:solidFill>
                <a:srgbClr val="4FBA94"/>
              </a:solidFill>
              <a:latin typeface="Arial Narrow" panose="020B0606020202030204" pitchFamily="34" charset="0"/>
              <a:cs typeface="Times New Roman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7577" y="2074186"/>
            <a:ext cx="931024" cy="835267"/>
          </a:xfrm>
          <a:prstGeom prst="rect">
            <a:avLst/>
          </a:prstGeom>
        </p:spPr>
      </p:pic>
      <p:sp>
        <p:nvSpPr>
          <p:cNvPr id="11" name="AutoShape 8"/>
          <p:cNvSpPr>
            <a:spLocks noChangeArrowheads="1"/>
          </p:cNvSpPr>
          <p:nvPr/>
        </p:nvSpPr>
        <p:spPr bwMode="auto">
          <a:xfrm>
            <a:off x="779466" y="2050335"/>
            <a:ext cx="1864459" cy="1110677"/>
          </a:xfrm>
          <a:prstGeom prst="flowChartPunchedTape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957263">
              <a:defRPr/>
            </a:pPr>
            <a:endParaRPr lang="uk-UA" sz="1600" b="1" dirty="0" smtClean="0">
              <a:solidFill>
                <a:srgbClr val="336600"/>
              </a:solidFill>
              <a:latin typeface="Times New Roman" pitchFamily="18" charset="0"/>
            </a:endParaRPr>
          </a:p>
          <a:p>
            <a:pPr algn="ctr" defTabSz="957263">
              <a:defRPr/>
            </a:pPr>
            <a:r>
              <a:rPr lang="uk-UA" sz="1600" b="1" dirty="0" smtClean="0">
                <a:latin typeface="Arial Narrow" panose="020B0606020202030204" pitchFamily="34" charset="0"/>
              </a:rPr>
              <a:t>Загальний </a:t>
            </a:r>
          </a:p>
          <a:p>
            <a:pPr algn="ctr" defTabSz="957263">
              <a:defRPr/>
            </a:pPr>
            <a:r>
              <a:rPr lang="uk-UA" sz="1600" b="1" dirty="0" smtClean="0">
                <a:latin typeface="Arial Narrow" panose="020B0606020202030204" pitchFamily="34" charset="0"/>
              </a:rPr>
              <a:t>обсяг видатків</a:t>
            </a:r>
          </a:p>
          <a:p>
            <a:pPr lvl="0" algn="ctr" defTabSz="957263">
              <a:defRPr/>
            </a:pPr>
            <a:r>
              <a:rPr lang="uk-UA" sz="1600" b="1" dirty="0" smtClean="0">
                <a:solidFill>
                  <a:srgbClr val="4FBA94"/>
                </a:solidFill>
                <a:latin typeface="Arial Narrow" panose="020B0606020202030204" pitchFamily="34" charset="0"/>
              </a:rPr>
              <a:t>342 924,5 млн грн </a:t>
            </a:r>
          </a:p>
          <a:p>
            <a:pPr defTabSz="957263">
              <a:defRPr/>
            </a:pPr>
            <a:endParaRPr lang="ru-RU" sz="1600" b="1" dirty="0">
              <a:solidFill>
                <a:srgbClr val="660033"/>
              </a:solidFill>
              <a:latin typeface="Times New Roman" pitchFamily="18" charset="0"/>
            </a:endParaRPr>
          </a:p>
        </p:txBody>
      </p:sp>
      <p:pic>
        <p:nvPicPr>
          <p:cNvPr id="12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839" y="27757"/>
            <a:ext cx="1320800" cy="404950"/>
          </a:xfrm>
          <a:prstGeom prst="rect">
            <a:avLst/>
          </a:prstGeom>
        </p:spPr>
      </p:pic>
      <p:graphicFrame>
        <p:nvGraphicFramePr>
          <p:cNvPr id="17" name="Объект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1992067"/>
              </p:ext>
            </p:extLst>
          </p:nvPr>
        </p:nvGraphicFramePr>
        <p:xfrm>
          <a:off x="2202872" y="964276"/>
          <a:ext cx="8936181" cy="5710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4188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увати 15"/>
          <p:cNvGrpSpPr/>
          <p:nvPr/>
        </p:nvGrpSpPr>
        <p:grpSpPr>
          <a:xfrm rot="5400000">
            <a:off x="8605630" y="3318735"/>
            <a:ext cx="6599015" cy="32988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2014084" y="-26277"/>
            <a:ext cx="8824321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spcBef>
                <a:spcPts val="600"/>
              </a:spcBef>
              <a:defRPr/>
            </a:pP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СТРУКТУРА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 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</a:rPr>
              <a:t>ДОХОДІВ 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ПЕНСІЙНОГО 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ФОНДУ УКРАЇНИ</a:t>
            </a:r>
            <a:endParaRPr lang="en-US" sz="2200" b="1" dirty="0">
              <a:solidFill>
                <a:srgbClr val="4FBA94"/>
              </a:solidFill>
              <a:latin typeface="Arial Narrow" panose="020B0606020202030204" pitchFamily="34" charset="0"/>
              <a:cs typeface="Arial" charset="0"/>
            </a:endParaRPr>
          </a:p>
          <a:p>
            <a:pPr algn="ctr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i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                </a:t>
            </a:r>
            <a:r>
              <a:rPr lang="uk-UA" sz="2200" b="1" i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 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за 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січень - серпень 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2021 року (оперативні дані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), 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млн грн</a:t>
            </a:r>
            <a:r>
              <a:rPr lang="en-US" sz="2200" b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 </a:t>
            </a:r>
            <a:endParaRPr lang="uk-UA" sz="2200" b="1" dirty="0">
              <a:solidFill>
                <a:srgbClr val="4FBA94"/>
              </a:solidFill>
              <a:latin typeface="Arial Narrow" panose="020B0606020202030204" pitchFamily="34" charset="0"/>
              <a:cs typeface="Arial" charset="0"/>
            </a:endParaRPr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534794"/>
              </p:ext>
            </p:extLst>
          </p:nvPr>
        </p:nvGraphicFramePr>
        <p:xfrm>
          <a:off x="1197031" y="1084973"/>
          <a:ext cx="9514783" cy="558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9505" y="1833120"/>
            <a:ext cx="922713" cy="760452"/>
          </a:xfrm>
          <a:prstGeom prst="rect">
            <a:avLst/>
          </a:prstGeom>
        </p:spPr>
      </p:pic>
      <p:sp>
        <p:nvSpPr>
          <p:cNvPr id="17" name="AutoShape 8"/>
          <p:cNvSpPr>
            <a:spLocks noChangeArrowheads="1"/>
          </p:cNvSpPr>
          <p:nvPr/>
        </p:nvSpPr>
        <p:spPr bwMode="auto">
          <a:xfrm>
            <a:off x="513884" y="1744763"/>
            <a:ext cx="2520280" cy="1011977"/>
          </a:xfrm>
          <a:prstGeom prst="flowChartPunchedTape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957263">
              <a:defRPr/>
            </a:pPr>
            <a:endParaRPr lang="uk-UA" sz="1600" b="1" dirty="0" smtClean="0">
              <a:solidFill>
                <a:srgbClr val="336600"/>
              </a:solidFill>
              <a:latin typeface="Times New Roman" pitchFamily="18" charset="0"/>
            </a:endParaRPr>
          </a:p>
          <a:p>
            <a:pPr algn="ctr" defTabSz="957263">
              <a:defRPr/>
            </a:pPr>
            <a:r>
              <a:rPr lang="uk-UA" sz="1600" b="1" dirty="0" smtClean="0">
                <a:latin typeface="Arial Narrow" panose="020B0606020202030204" pitchFamily="34" charset="0"/>
              </a:rPr>
              <a:t>Загальний </a:t>
            </a:r>
          </a:p>
          <a:p>
            <a:pPr algn="ctr" defTabSz="957263">
              <a:defRPr/>
            </a:pPr>
            <a:r>
              <a:rPr lang="uk-UA" sz="1600" b="1" dirty="0" smtClean="0">
                <a:latin typeface="Arial Narrow" panose="020B0606020202030204" pitchFamily="34" charset="0"/>
              </a:rPr>
              <a:t>обсяг доходів</a:t>
            </a:r>
          </a:p>
          <a:p>
            <a:pPr lvl="0" algn="ctr" defTabSz="957263">
              <a:defRPr/>
            </a:pPr>
            <a:r>
              <a:rPr lang="uk-UA" sz="1600" b="1" dirty="0" smtClean="0">
                <a:solidFill>
                  <a:srgbClr val="4FBA94"/>
                </a:solidFill>
                <a:latin typeface="Arial Narrow" panose="020B0606020202030204" pitchFamily="34" charset="0"/>
              </a:rPr>
              <a:t>329 991,0 млн грн </a:t>
            </a:r>
          </a:p>
          <a:p>
            <a:pPr defTabSz="957263">
              <a:defRPr/>
            </a:pPr>
            <a:endParaRPr lang="ru-RU" sz="1600" b="1" dirty="0">
              <a:solidFill>
                <a:srgbClr val="660033"/>
              </a:solidFill>
              <a:latin typeface="Times New Roman" pitchFamily="18" charset="0"/>
            </a:endParaRPr>
          </a:p>
        </p:txBody>
      </p:sp>
      <p:pic>
        <p:nvPicPr>
          <p:cNvPr id="18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839" y="27757"/>
            <a:ext cx="1320800" cy="4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88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увати 15"/>
          <p:cNvGrpSpPr/>
          <p:nvPr/>
        </p:nvGrpSpPr>
        <p:grpSpPr>
          <a:xfrm rot="5400000">
            <a:off x="8605630" y="3318735"/>
            <a:ext cx="6599015" cy="32988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1947582" y="80422"/>
            <a:ext cx="8824321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spcBef>
                <a:spcPts val="600"/>
              </a:spcBef>
              <a:defRPr/>
            </a:pPr>
            <a:r>
              <a:rPr lang="ru-RU" sz="22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Динаміка</a:t>
            </a:r>
            <a: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2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власних</a:t>
            </a:r>
            <a: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2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доходів</a:t>
            </a:r>
            <a: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2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Пенсійного</a:t>
            </a:r>
            <a: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фонду </a:t>
            </a:r>
            <a:r>
              <a:rPr lang="ru-RU" sz="22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України</a:t>
            </a:r>
            <a: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b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        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за</a:t>
            </a:r>
            <a:r>
              <a:rPr lang="en-US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2020 – 2021 роки</a:t>
            </a:r>
            <a: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, </a:t>
            </a:r>
            <a:r>
              <a:rPr lang="ru-RU" sz="2200" i="1" dirty="0">
                <a:solidFill>
                  <a:srgbClr val="4FBA94"/>
                </a:solidFill>
                <a:latin typeface="Arial Narrow" panose="020B0606020202030204" pitchFamily="34" charset="0"/>
              </a:rPr>
              <a:t>млн </a:t>
            </a:r>
            <a:r>
              <a:rPr lang="ru-RU" sz="2200" i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грн</a:t>
            </a:r>
            <a:r>
              <a:rPr lang="ru-RU" sz="2200" i="1" dirty="0">
                <a:solidFill>
                  <a:srgbClr val="4FBA94"/>
                </a:solidFill>
                <a:latin typeface="Arial Narrow" panose="020B0606020202030204" pitchFamily="34" charset="0"/>
              </a:rPr>
              <a:t/>
            </a:r>
            <a:br>
              <a:rPr lang="ru-RU" sz="2200" i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endParaRPr lang="uk-UA" sz="2200" b="1" dirty="0">
              <a:solidFill>
                <a:srgbClr val="4FBA94"/>
              </a:solidFill>
              <a:latin typeface="Arial Narrow" panose="020B0606020202030204" pitchFamily="34" charset="0"/>
              <a:cs typeface="Arial" charset="0"/>
            </a:endParaRPr>
          </a:p>
        </p:txBody>
      </p:sp>
      <p:graphicFrame>
        <p:nvGraphicFramePr>
          <p:cNvPr id="18" name="Диаграмма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8615451"/>
              </p:ext>
            </p:extLst>
          </p:nvPr>
        </p:nvGraphicFramePr>
        <p:xfrm>
          <a:off x="198119" y="1392864"/>
          <a:ext cx="10899372" cy="52370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2676" y="3219829"/>
            <a:ext cx="630206" cy="52769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76140" y="3078285"/>
            <a:ext cx="630206" cy="527696"/>
          </a:xfrm>
          <a:prstGeom prst="rect">
            <a:avLst/>
          </a:prstGeom>
        </p:spPr>
      </p:pic>
      <p:pic>
        <p:nvPicPr>
          <p:cNvPr id="11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839" y="27757"/>
            <a:ext cx="1320800" cy="4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19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697</TotalTime>
  <Words>142</Words>
  <Application>Microsoft Office PowerPoint</Application>
  <PresentationFormat>Широкий екран</PresentationFormat>
  <Paragraphs>48</Paragraphs>
  <Slides>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</vt:i4>
      </vt:variant>
    </vt:vector>
  </HeadingPairs>
  <TitlesOfParts>
    <vt:vector size="9" baseType="lpstr">
      <vt:lpstr>Arial</vt:lpstr>
      <vt:lpstr>Arial Narrow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NATALIA CHORNENKA</dc:creator>
  <cp:lastModifiedBy>Diakonchuk</cp:lastModifiedBy>
  <cp:revision>74</cp:revision>
  <cp:lastPrinted>2021-08-02T12:11:22Z</cp:lastPrinted>
  <dcterms:created xsi:type="dcterms:W3CDTF">2021-02-11T10:45:09Z</dcterms:created>
  <dcterms:modified xsi:type="dcterms:W3CDTF">2021-09-02T07:45:07Z</dcterms:modified>
</cp:coreProperties>
</file>