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68" r:id="rId4"/>
  </p:sldIdLst>
  <p:sldSz cx="12192000" cy="6858000"/>
  <p:notesSz cx="6794500" cy="99314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134E84"/>
    <a:srgbClr val="D1EEFC"/>
    <a:srgbClr val="4FBA94"/>
    <a:srgbClr val="72EBB1"/>
    <a:srgbClr val="339933"/>
    <a:srgbClr val="008000"/>
    <a:srgbClr val="00CC00"/>
    <a:srgbClr val="003300"/>
    <a:srgbClr val="D2D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01857448948267"/>
          <c:y val="0.25813837674431311"/>
          <c:w val="0.34397995355702343"/>
          <c:h val="0.584624782999483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72EBB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0E5-434B-B5DB-704A38D4F47C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0E5-434B-B5DB-704A38D4F47C}"/>
              </c:ext>
            </c:extLst>
          </c:dPt>
          <c:dPt>
            <c:idx val="2"/>
            <c:bubble3D val="0"/>
            <c:spPr>
              <a:solidFill>
                <a:srgbClr val="134E8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D0E5-434B-B5DB-704A38D4F47C}"/>
              </c:ext>
            </c:extLst>
          </c:dPt>
          <c:dPt>
            <c:idx val="3"/>
            <c:bubble3D val="0"/>
            <c:spPr>
              <a:solidFill>
                <a:srgbClr val="D1EEFC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D0E5-434B-B5DB-704A38D4F47C}"/>
              </c:ext>
            </c:extLst>
          </c:dPt>
          <c:dLbls>
            <c:dLbl>
              <c:idx val="0"/>
              <c:layout>
                <c:manualLayout>
                  <c:x val="0.21598934617020474"/>
                  <c:y val="5.8012710865006027E-2"/>
                </c:manualLayout>
              </c:layout>
              <c:tx>
                <c:rich>
                  <a:bodyPr/>
                  <a:lstStyle/>
                  <a:p>
                    <a:fld id="{1AED2ECB-A8D6-4D15-98BC-EF4EDEE14E5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791FA3E7-995B-4FA1-80CB-C0883D934853}" type="VALUE">
                      <a:rPr lang="ru-RU" b="1" baseline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ru-RU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0E5-434B-B5DB-704A38D4F47C}"/>
                </c:ext>
              </c:extLst>
            </c:dLbl>
            <c:dLbl>
              <c:idx val="1"/>
              <c:layout>
                <c:manualLayout>
                  <c:x val="-0.16843217822661044"/>
                  <c:y val="-6.3057322133946422E-2"/>
                </c:manualLayout>
              </c:layout>
              <c:tx>
                <c:rich>
                  <a:bodyPr/>
                  <a:lstStyle/>
                  <a:p>
                    <a:fld id="{76C5A9E6-CA05-4B54-9511-6F8FEFD6527B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B36C4A49-267A-472D-96C1-AF39A09F8304}" type="VALUE">
                      <a:rPr lang="ru-RU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ru-RU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0E5-434B-B5DB-704A38D4F47C}"/>
                </c:ext>
              </c:extLst>
            </c:dLbl>
            <c:dLbl>
              <c:idx val="2"/>
              <c:layout>
                <c:manualLayout>
                  <c:x val="-1.2919780832550281E-2"/>
                  <c:y val="-0.19108348958577751"/>
                </c:manualLayout>
              </c:layout>
              <c:tx>
                <c:rich>
                  <a:bodyPr/>
                  <a:lstStyle/>
                  <a:p>
                    <a:fld id="{7258B160-B6BD-4F06-9716-770991072275}" type="CATEGORYNAME">
                      <a:rPr lang="uk-UA" sz="105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fld id="{3FDF183B-B795-4AE7-9BF5-67E71567E3CE}" type="VALUE">
                      <a:rPr lang="en-US" b="1" baseline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uk-UA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6778541079237309"/>
                      <c:h val="0.217409720874882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0E5-434B-B5DB-704A38D4F47C}"/>
                </c:ext>
              </c:extLst>
            </c:dLbl>
            <c:dLbl>
              <c:idx val="3"/>
              <c:layout>
                <c:manualLayout>
                  <c:x val="0.14947879798355368"/>
                  <c:y val="-4.6843426026462909E-2"/>
                </c:manualLayout>
              </c:layout>
              <c:tx>
                <c:rich>
                  <a:bodyPr/>
                  <a:lstStyle/>
                  <a:p>
                    <a:fld id="{CFA73B78-A86A-4C38-9FF4-8333661F9D5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fld id="{0B595C73-4F90-4AB7-B448-4FDA9D4DC119}" type="VALUE">
                      <a:rPr lang="uk-UA" b="1" baseline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uk-UA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0E5-434B-B5DB-704A38D4F4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u="none">
                    <a:latin typeface="Arial Narrow" panose="020B0606020202030204" pitchFamily="34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ДБУ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COVID-19 в т.ч. за 2020 рік 191,8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378229.5</c:v>
                </c:pt>
                <c:pt idx="1">
                  <c:v>1905</c:v>
                </c:pt>
                <c:pt idx="2">
                  <c:v>2890.5</c:v>
                </c:pt>
                <c:pt idx="3">
                  <c:v>3734.3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0E5-434B-B5DB-704A38D4F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85055392224919"/>
          <c:y val="9.0146910675153638E-2"/>
          <c:w val="0.91190550535939707"/>
          <c:h val="0.65076203304465974"/>
        </c:manualLayout>
      </c:layout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rgbClr val="4FBA94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D15-483E-80D3-24A5C46D2A1F}"/>
              </c:ext>
            </c:extLst>
          </c:dPt>
          <c:dPt>
            <c:idx val="1"/>
            <c:bubble3D val="0"/>
            <c:spPr>
              <a:solidFill>
                <a:srgbClr val="D1EEFC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D15-483E-80D3-24A5C46D2A1F}"/>
              </c:ext>
            </c:extLst>
          </c:dPt>
          <c:dLbls>
            <c:dLbl>
              <c:idx val="0"/>
              <c:layout>
                <c:manualLayout>
                  <c:x val="-0.10811597069528543"/>
                  <c:y val="0.11170932664613682"/>
                </c:manualLayout>
              </c:layout>
              <c:tx>
                <c:rich>
                  <a:bodyPr/>
                  <a:lstStyle/>
                  <a:p>
                    <a:fld id="{B0BBDC9B-4C64-47FA-9A52-855CF186CD07}" type="CATEGORYNAME">
                      <a:rPr lang="uk-UA" baseline="0" smtClean="0">
                        <a:solidFill>
                          <a:schemeClr val="tx1"/>
                        </a:solidFill>
                      </a:rPr>
                      <a:pPr/>
                      <a:t>[ІМ’Я КАТЕГОРІЇ]</a:t>
                    </a:fld>
                    <a:endParaRPr lang="uk-UA" baseline="0" dirty="0" smtClean="0">
                      <a:solidFill>
                        <a:schemeClr val="tx1"/>
                      </a:solidFill>
                    </a:endParaRPr>
                  </a:p>
                  <a:p>
                    <a:r>
                      <a:rPr lang="uk-UA" baseline="0" dirty="0" smtClean="0">
                        <a:solidFill>
                          <a:srgbClr val="4FBA94"/>
                        </a:solidFill>
                      </a:rPr>
                      <a:t> </a:t>
                    </a:r>
                    <a:fld id="{6FF783C2-696F-4EA1-A79F-09762C3C4609}" type="VALUE">
                      <a:rPr lang="uk-UA" baseline="0" dirty="0" smtClean="0">
                        <a:solidFill>
                          <a:srgbClr val="4FBA94"/>
                        </a:solidFill>
                      </a:rPr>
                      <a:pPr/>
                      <a:t>[ЗНАЧЕННЯ]</a:t>
                    </a:fld>
                    <a:endParaRPr lang="uk-UA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D15-483E-80D3-24A5C46D2A1F}"/>
                </c:ext>
              </c:extLst>
            </c:dLbl>
            <c:dLbl>
              <c:idx val="1"/>
              <c:layout>
                <c:manualLayout>
                  <c:x val="0.12680257658004393"/>
                  <c:y val="-0.16598381955589919"/>
                </c:manualLayout>
              </c:layout>
              <c:tx>
                <c:rich>
                  <a:bodyPr/>
                  <a:lstStyle/>
                  <a:p>
                    <a:fld id="{84298360-38F7-497C-91F5-49B74017EB71}" type="CATEGORYNAME">
                      <a:rPr lang="ru-RU" baseline="0" smtClean="0">
                        <a:solidFill>
                          <a:schemeClr val="tx1"/>
                        </a:solidFill>
                      </a:rPr>
                      <a:pPr/>
                      <a:t>[ІМ’Я КАТЕГОРІЇ]</a:t>
                    </a:fld>
                    <a:r>
                      <a:rPr lang="ru-RU" baseline="0" dirty="0" smtClean="0">
                        <a:solidFill>
                          <a:srgbClr val="4FBA94"/>
                        </a:solidFill>
                      </a:rPr>
                      <a:t> </a:t>
                    </a:r>
                    <a:fld id="{524DEF68-3428-41F7-AEA3-86B3CB06918B}" type="VALUE">
                      <a:rPr lang="ru-RU" baseline="0" dirty="0" smtClean="0">
                        <a:solidFill>
                          <a:srgbClr val="4FBA94"/>
                        </a:solidFill>
                      </a:rPr>
                      <a:pPr/>
                      <a:t>[ЗНАЧЕННЯ]</a:t>
                    </a:fld>
                    <a:endParaRPr lang="ru-RU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D15-483E-80D3-24A5C46D2A1F}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15-483E-80D3-24A5C46D2A1F}"/>
                </c:ext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15-483E-80D3-24A5C46D2A1F}"/>
                </c:ext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15-483E-80D3-24A5C46D2A1F}"/>
                </c:ext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Arial Narrow" panose="020B0606020202030204" pitchFamily="34" charset="0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#\ ##0.0\ _г_р_н_._-;\-* #\ ##0.0\ _г_р_н_._-;_-* "-"??\ _г_р_н_._-;_-@_-</c:formatCode>
                <c:ptCount val="2"/>
                <c:pt idx="0" formatCode="_-* #\ ##0.0\ _г_р_н_._-;\-* #\ ##0.0\ _г_р_н_._-;_-* &quot;-&quot;?\ _г_р_н_._-;_-@_-">
                  <c:v>241485.7</c:v>
                </c:pt>
                <c:pt idx="1">
                  <c:v>131136.20000000001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15-483E-80D3-24A5C46D2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50"/>
        <c:holeSize val="50"/>
      </c:doughnutChart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322159111552484E-2"/>
          <c:y val="0.15834373683649741"/>
          <c:w val="0.88049044634771234"/>
          <c:h val="0.6078796457458088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сума єдиного внеску, розподілена на загальнообов'язкове державне пенсійне страхування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5FD-4BE2-B1E5-E0B1BF9FBAF5}"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5FD-4BE2-B1E5-E0B1BF9FBAF5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 i="0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січень-вересень 2020 року</c:v>
                </c:pt>
                <c:pt idx="1">
                  <c:v>січень-вересень 2021 року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181498.1</c:v>
                </c:pt>
                <c:pt idx="1">
                  <c:v>216166.2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29-4BE3-A5F5-1669EA3C8B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solidFill>
              <a:srgbClr val="D1EEFC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4.0083930068376241E-3"/>
                  <c:y val="-2.5469731005498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5FD-4BE2-B1E5-E0B1BF9FBAF5}"/>
                </c:ext>
              </c:extLst>
            </c:dLbl>
            <c:dLbl>
              <c:idx val="1"/>
              <c:layout>
                <c:manualLayout>
                  <c:x val="5.3445240091168321E-3"/>
                  <c:y val="3.92411817068332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5FD-4BE2-B1E5-E0B1BF9FBAF5}"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січень-вересень 2020 року</c:v>
                </c:pt>
                <c:pt idx="1">
                  <c:v>січень-вересень 2021 року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15902.9</c:v>
                </c:pt>
                <c:pt idx="1">
                  <c:v>20895.7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29-4BE3-A5F5-1669EA3C8B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4.1892321869553583E-4"/>
                  <c:y val="-2.0094641645302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5FD-4BE2-B1E5-E0B1BF9FBAF5}"/>
                </c:ext>
              </c:extLst>
            </c:dLbl>
            <c:dLbl>
              <c:idx val="1"/>
              <c:layout>
                <c:manualLayout>
                  <c:x val="3.9000412133835846E-3"/>
                  <c:y val="-2.7138344760319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5FD-4BE2-B1E5-E0B1BF9FBA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січень-вересень 2020 року</c:v>
                </c:pt>
                <c:pt idx="1">
                  <c:v>січень-вересень 2021 року</c:v>
                </c:pt>
              </c:strCache>
            </c:strRef>
          </c:cat>
          <c:val>
            <c:numRef>
              <c:f>Лист1!$D$2:$D$3</c:f>
              <c:numCache>
                <c:formatCode>_-* #\ ##0.0\ _₴_-;\-* #\ ##0.0\ _₴_-;_-* "-"??\ _₴_-;_-@_-</c:formatCode>
                <c:ptCount val="2"/>
                <c:pt idx="0">
                  <c:v>4028.7</c:v>
                </c:pt>
                <c:pt idx="1">
                  <c:v>4423.8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29-4BE3-A5F5-1669EA3C8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243840"/>
        <c:axId val="176245376"/>
      </c:barChart>
      <c:catAx>
        <c:axId val="17624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  <c:crossAx val="176245376"/>
        <c:crosses val="autoZero"/>
        <c:auto val="1"/>
        <c:lblAlgn val="ctr"/>
        <c:lblOffset val="100"/>
        <c:noMultiLvlLbl val="0"/>
      </c:catAx>
      <c:valAx>
        <c:axId val="176245376"/>
        <c:scaling>
          <c:orientation val="minMax"/>
          <c:max val="260000"/>
          <c:min val="5000"/>
        </c:scaling>
        <c:delete val="1"/>
        <c:axPos val="l"/>
        <c:numFmt formatCode="_-* #\ ##0.0\ _₴_-;\-* #\ ##0.0\ _₴_-;_-* &quot;-&quot;??\ _₴_-;_-@_-" sourceLinked="1"/>
        <c:majorTickMark val="out"/>
        <c:minorTickMark val="none"/>
        <c:tickLblPos val="nextTo"/>
        <c:crossAx val="176243840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78310236589777837"/>
          <c:h val="0.14681828475670697"/>
        </c:manualLayout>
      </c:layout>
      <c:overlay val="0"/>
      <c:txPr>
        <a:bodyPr/>
        <a:lstStyle/>
        <a:p>
          <a:pPr>
            <a:defRPr sz="1200" b="0">
              <a:latin typeface="Arial Narrow" panose="020B0606020202030204" pitchFamily="34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0.34819</cdr:x>
      <cdr:y>0.44344</cdr:y>
    </cdr:from>
    <cdr:to>
      <cdr:x>0.43901</cdr:x>
      <cdr:y>0.55938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12998" y="2478632"/>
          <a:ext cx="864132" cy="648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64,8%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35,2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0.45888</cdr:x>
      <cdr:y>0.55968</cdr:y>
    </cdr:from>
    <cdr:to>
      <cdr:x>0.49819</cdr:x>
      <cdr:y>0.7084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>
          <a:off x="4366113" y="3128376"/>
          <a:ext cx="374072" cy="83127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0.55331</cdr:x>
      <cdr:y>0.68971</cdr:y>
    </cdr:from>
    <cdr:to>
      <cdr:x>0.70467</cdr:x>
      <cdr:y>0.77988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4789131">
          <a:off x="5732726" y="3387129"/>
          <a:ext cx="504013" cy="1440158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0.56464</cdr:x>
      <cdr:y>0.76849</cdr:y>
    </cdr:from>
    <cdr:to>
      <cdr:x>0.70843</cdr:x>
      <cdr:y>0.94885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372458" y="4295532"/>
          <a:ext cx="1368131" cy="1008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>
              <a:solidFill>
                <a:schemeClr val="tx1"/>
              </a:solidFill>
              <a:latin typeface="Arial Narrow" panose="020B0606020202030204" pitchFamily="34" charset="0"/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dirty="0" smtClean="0">
              <a:solidFill>
                <a:srgbClr val="4FBA94"/>
              </a:solidFill>
              <a:latin typeface="Arial Narrow" panose="020B0606020202030204" pitchFamily="34" charset="0"/>
            </a:rPr>
            <a:t>152 031,9</a:t>
          </a:r>
          <a:endParaRPr lang="uk-UA" b="1" dirty="0" smtClean="0">
            <a:solidFill>
              <a:srgbClr val="4FBA94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1100" b="1" dirty="0" smtClean="0">
              <a:solidFill>
                <a:srgbClr val="4FBA94"/>
              </a:solidFill>
              <a:latin typeface="Arial Narrow" panose="020B0606020202030204" pitchFamily="34" charset="0"/>
            </a:rPr>
            <a:t>(</a:t>
          </a:r>
          <a:r>
            <a:rPr lang="uk-UA" sz="1100" b="1" dirty="0" smtClean="0">
              <a:solidFill>
                <a:srgbClr val="4FBA94"/>
              </a:solidFill>
              <a:latin typeface="Arial Narrow" panose="020B0606020202030204" pitchFamily="34" charset="0"/>
            </a:rPr>
            <a:t>40,8%)</a:t>
          </a:r>
          <a:endParaRPr lang="uk-UA" sz="11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20 895,7</a:t>
          </a:r>
          <a:endParaRPr lang="uk-UA" sz="900" b="1" i="1" dirty="0" smtClean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0.86585</cdr:x>
      <cdr:y>0.41746</cdr:y>
    </cdr:from>
    <cdr:to>
      <cdr:x>0.9979</cdr:x>
      <cdr:y>0.58254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9437257" y="2186245"/>
          <a:ext cx="1439262" cy="864527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Загальна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241 485,7</a:t>
          </a:r>
          <a:endParaRPr lang="uk-UA" sz="1600" b="1" dirty="0">
            <a:solidFill>
              <a:srgbClr val="4FBA94"/>
            </a:solidFill>
            <a:effectLst/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0.48615</cdr:x>
      <cdr:y>0.30618</cdr:y>
    </cdr:from>
    <cdr:to>
      <cdr:x>0.56532</cdr:x>
      <cdr:y>0.39154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298719" y="1603449"/>
          <a:ext cx="862904" cy="44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</a:rPr>
            <a:t>+</a:t>
          </a:r>
          <a:r>
            <a:rPr lang="uk-UA" sz="900" b="1" dirty="0" smtClean="0">
              <a:solidFill>
                <a:srgbClr val="0070C0"/>
              </a:solidFill>
              <a:latin typeface="Arial Narrow" panose="020B0606020202030204" pitchFamily="34" charset="0"/>
            </a:rPr>
            <a:t>4 </a:t>
          </a:r>
          <a:r>
            <a:rPr lang="uk-UA" sz="900" b="1" dirty="0" smtClean="0">
              <a:solidFill>
                <a:srgbClr val="0070C0"/>
              </a:solidFill>
              <a:latin typeface="Arial Narrow" panose="020B0606020202030204" pitchFamily="34" charset="0"/>
            </a:rPr>
            <a:t>992,8</a:t>
          </a:r>
          <a:endParaRPr lang="uk-UA" sz="900" b="1" dirty="0" smtClean="0">
            <a:solidFill>
              <a:srgbClr val="0070C0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  <a:latin typeface="Arial Narrow" panose="020B0606020202030204" pitchFamily="34" charset="0"/>
            </a:rPr>
            <a:t>131,4%</a:t>
          </a:r>
          <a:endParaRPr lang="uk-UA" sz="900" b="1" dirty="0">
            <a:solidFill>
              <a:srgbClr val="0070C0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0.3807</cdr:x>
      <cdr:y>0.61464</cdr:y>
    </cdr:from>
    <cdr:to>
      <cdr:x>0.64518</cdr:x>
      <cdr:y>0.6746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4149437" y="3218886"/>
          <a:ext cx="2882638" cy="314023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4FBA94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0.4652</cdr:x>
      <cdr:y>0.57226</cdr:y>
    </cdr:from>
    <cdr:to>
      <cdr:x>0.54437</cdr:x>
      <cdr:y>0.6619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070380" y="2996945"/>
          <a:ext cx="862903" cy="4694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  <a:latin typeface="Arial Narrow" panose="020B0606020202030204" pitchFamily="34" charset="0"/>
            </a:rPr>
            <a:t>+34 668,1</a:t>
          </a:r>
          <a:endParaRPr lang="uk-UA" sz="900" b="1" dirty="0" smtClean="0">
            <a:solidFill>
              <a:srgbClr val="4FBA94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  <a:latin typeface="Arial Narrow" panose="020B0606020202030204" pitchFamily="34" charset="0"/>
            </a:rPr>
            <a:t>119,1%</a:t>
          </a:r>
          <a:endParaRPr lang="uk-UA" sz="9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0.37994</cdr:x>
      <cdr:y>0.2575</cdr:y>
    </cdr:from>
    <cdr:to>
      <cdr:x>0.64764</cdr:x>
      <cdr:y>0.34886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4141107" y="1348511"/>
          <a:ext cx="2917762" cy="478454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D1EEFC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0.37537</cdr:x>
      <cdr:y>0.20705</cdr:y>
    </cdr:from>
    <cdr:to>
      <cdr:x>0.64383</cdr:x>
      <cdr:y>0.30229</cdr:y>
    </cdr:to>
    <cdr:cxnSp macro="">
      <cdr:nvCxnSpPr>
        <cdr:cNvPr id="12" name="Прямая со стрелкой 11"/>
        <cdr:cNvCxnSpPr/>
      </cdr:nvCxnSpPr>
      <cdr:spPr>
        <a:xfrm xmlns:a="http://schemas.openxmlformats.org/drawingml/2006/main" flipV="1">
          <a:off x="4091248" y="1084328"/>
          <a:ext cx="2926080" cy="498764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0.82001</cdr:x>
      <cdr:y>0.20388</cdr:y>
    </cdr:from>
    <cdr:to>
      <cdr:x>0.86806</cdr:x>
      <cdr:y>0.75943</cdr:y>
    </cdr:to>
    <cdr:sp macro="" textlink="">
      <cdr:nvSpPr>
        <cdr:cNvPr id="18" name="Левая фигурная скобка 17"/>
        <cdr:cNvSpPr/>
      </cdr:nvSpPr>
      <cdr:spPr>
        <a:xfrm xmlns:a="http://schemas.openxmlformats.org/drawingml/2006/main" rot="10800000">
          <a:off x="8937567" y="1067701"/>
          <a:ext cx="523755" cy="290944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0.14452</cdr:x>
      <cdr:y>0.29911</cdr:y>
    </cdr:from>
    <cdr:to>
      <cdr:x>0.19918</cdr:x>
      <cdr:y>0.7619</cdr:y>
    </cdr:to>
    <cdr:sp macro="" textlink="">
      <cdr:nvSpPr>
        <cdr:cNvPr id="19" name="Левая фигурная скобка 18"/>
        <cdr:cNvSpPr/>
      </cdr:nvSpPr>
      <cdr:spPr>
        <a:xfrm xmlns:a="http://schemas.openxmlformats.org/drawingml/2006/main">
          <a:off x="1575156" y="1566467"/>
          <a:ext cx="595797" cy="2423621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0.0087</cdr:x>
      <cdr:y>0.39924</cdr:y>
    </cdr:from>
    <cdr:to>
      <cdr:x>0.20829</cdr:x>
      <cdr:y>0.56432</cdr:y>
    </cdr:to>
    <cdr:sp macro="" textlink="">
      <cdr:nvSpPr>
        <cdr:cNvPr id="20" name="Скругленная прямоугольная выноска 19"/>
        <cdr:cNvSpPr/>
      </cdr:nvSpPr>
      <cdr:spPr>
        <a:xfrm xmlns:a="http://schemas.openxmlformats.org/drawingml/2006/main">
          <a:off x="94817" y="2090813"/>
          <a:ext cx="2175405" cy="864527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Загальна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201 429,7</a:t>
          </a:r>
          <a:endParaRPr lang="uk-UA" sz="1600" b="1" dirty="0">
            <a:solidFill>
              <a:srgbClr val="4FBA94"/>
            </a:solidFill>
            <a:effectLst/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0.46041</cdr:x>
      <cdr:y>0.17689</cdr:y>
    </cdr:from>
    <cdr:to>
      <cdr:x>0.53958</cdr:x>
      <cdr:y>0.26225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5018234" y="926384"/>
          <a:ext cx="862903" cy="447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+395,1</a:t>
          </a:r>
          <a:endParaRPr lang="uk-UA" sz="900" b="1" dirty="0" smtClean="0">
            <a:solidFill>
              <a:schemeClr val="tx1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109,8%</a:t>
          </a:r>
          <a:endParaRPr lang="uk-UA" sz="9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01.10.2021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8575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ВИДАТКИ ПЕНСІЙНОГО ФОНДУ УКРАЇНИ</a:t>
            </a:r>
            <a:b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</a:b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за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січень -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вересень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2021 року, </a:t>
            </a:r>
            <a:r>
              <a:rPr lang="uk-UA" sz="18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млн грн (оперативні дані)</a:t>
            </a:r>
            <a:endParaRPr lang="uk-UA" sz="1800" b="1" dirty="0">
              <a:solidFill>
                <a:srgbClr val="4FBA94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577" y="2074186"/>
            <a:ext cx="931024" cy="835267"/>
          </a:xfrm>
          <a:prstGeom prst="rect">
            <a:avLst/>
          </a:prstGeom>
        </p:spPr>
      </p:pic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779466" y="2050335"/>
            <a:ext cx="1864459" cy="11106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видатків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386 759,3 млн </a:t>
            </a: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2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  <p:graphicFrame>
        <p:nvGraphicFramePr>
          <p:cNvPr id="1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99798"/>
              </p:ext>
            </p:extLst>
          </p:nvPr>
        </p:nvGraphicFramePr>
        <p:xfrm>
          <a:off x="2285999" y="947651"/>
          <a:ext cx="8936181" cy="5710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188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СТРУКТУРА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ДОХОДІВ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ПЕНСІЙНОГО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ФОНДУ УКРАЇНИ</a:t>
            </a:r>
            <a:endParaRPr lang="en-US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               </a:t>
            </a:r>
            <a:r>
              <a:rPr lang="uk-UA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за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січень -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вересень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2021 року (оперативні дані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),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млн грн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672348"/>
              </p:ext>
            </p:extLst>
          </p:nvPr>
        </p:nvGraphicFramePr>
        <p:xfrm>
          <a:off x="1197031" y="1084973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05" y="1833120"/>
            <a:ext cx="922713" cy="760452"/>
          </a:xfrm>
          <a:prstGeom prst="rect">
            <a:avLst/>
          </a:prstGeom>
        </p:spPr>
      </p:pic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513884" y="1744763"/>
            <a:ext cx="2520280" cy="10119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доходів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372 621,9 млн </a:t>
            </a: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8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8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1947582" y="80422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Динаміка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власних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доходів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Пенсійного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фонду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України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      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2020 – 2021 роки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>млн </a:t>
            </a:r>
            <a:r>
              <a:rPr lang="ru-RU" sz="2200" i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грн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/>
            </a:r>
            <a:b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505141"/>
              </p:ext>
            </p:extLst>
          </p:nvPr>
        </p:nvGraphicFramePr>
        <p:xfrm>
          <a:off x="198119" y="1392864"/>
          <a:ext cx="10899372" cy="523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63" y="3078285"/>
            <a:ext cx="630206" cy="5276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6140" y="3078285"/>
            <a:ext cx="630206" cy="527696"/>
          </a:xfrm>
          <a:prstGeom prst="rect">
            <a:avLst/>
          </a:prstGeom>
        </p:spPr>
      </p:pic>
      <p:pic>
        <p:nvPicPr>
          <p:cNvPr id="11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146</Words>
  <Application>Microsoft Office PowerPoint</Application>
  <PresentationFormat>Широкий екран</PresentationFormat>
  <Paragraphs>44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Diakonchuk</cp:lastModifiedBy>
  <cp:revision>82</cp:revision>
  <cp:lastPrinted>2021-10-01T10:59:53Z</cp:lastPrinted>
  <dcterms:created xsi:type="dcterms:W3CDTF">2021-02-11T10:45:09Z</dcterms:created>
  <dcterms:modified xsi:type="dcterms:W3CDTF">2021-10-01T11:05:09Z</dcterms:modified>
</cp:coreProperties>
</file>