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7" r:id="rId3"/>
    <p:sldId id="268" r:id="rId4"/>
  </p:sldIdLst>
  <p:sldSz cx="12192000" cy="6858000"/>
  <p:notesSz cx="6735763" cy="98663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E84"/>
    <a:srgbClr val="339966"/>
    <a:srgbClr val="D1EEFC"/>
    <a:srgbClr val="4FBA94"/>
    <a:srgbClr val="72EBB1"/>
    <a:srgbClr val="339933"/>
    <a:srgbClr val="008000"/>
    <a:srgbClr val="00CC00"/>
    <a:srgbClr val="003300"/>
    <a:srgbClr val="D2D3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01857448948267"/>
          <c:y val="0.25813837674431311"/>
          <c:w val="0.34397995355702343"/>
          <c:h val="0.584624782999483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rgbClr val="72EBB1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D0E5-434B-B5DB-704A38D4F47C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D0E5-434B-B5DB-704A38D4F47C}"/>
              </c:ext>
            </c:extLst>
          </c:dPt>
          <c:dPt>
            <c:idx val="2"/>
            <c:bubble3D val="0"/>
            <c:spPr>
              <a:solidFill>
                <a:srgbClr val="134E84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D0E5-434B-B5DB-704A38D4F47C}"/>
              </c:ext>
            </c:extLst>
          </c:dPt>
          <c:dLbls>
            <c:dLbl>
              <c:idx val="0"/>
              <c:layout>
                <c:manualLayout>
                  <c:x val="0.21598934617020474"/>
                  <c:y val="5.8012710865006027E-2"/>
                </c:manualLayout>
              </c:layout>
              <c:tx>
                <c:rich>
                  <a:bodyPr/>
                  <a:lstStyle/>
                  <a:p>
                    <a:fld id="{C6F3796F-BA42-40C5-ADF1-D730F84F8E1B}" type="CATEGORYNAME">
                      <a:rPr lang="ru-RU" baseline="0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fld id="{1886340D-218A-4200-9F88-47685B0F4BB3}" type="VALUE">
                      <a:rPr lang="ru-RU" b="1" baseline="0" dirty="0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ru-RU" baseline="0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0E5-434B-B5DB-704A38D4F47C}"/>
                </c:ext>
              </c:extLst>
            </c:dLbl>
            <c:dLbl>
              <c:idx val="1"/>
              <c:layout>
                <c:manualLayout>
                  <c:x val="-0.16843217822661044"/>
                  <c:y val="-6.3057322133946422E-2"/>
                </c:manualLayout>
              </c:layout>
              <c:tx>
                <c:rich>
                  <a:bodyPr/>
                  <a:lstStyle/>
                  <a:p>
                    <a:fld id="{3F054472-1137-4230-93F5-D97FF81804E5}" type="CATEGORYNAME">
                      <a:rPr lang="ru-RU" baseline="0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fld id="{F39E564F-B32A-4883-B559-5E1B9853DDBC}" type="VALUE">
                      <a:rPr lang="ru-RU" b="1" baseline="0" dirty="0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ru-RU" baseline="0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0E5-434B-B5DB-704A38D4F47C}"/>
                </c:ext>
              </c:extLst>
            </c:dLbl>
            <c:dLbl>
              <c:idx val="2"/>
              <c:layout>
                <c:manualLayout>
                  <c:x val="0.10115842550637683"/>
                  <c:y val="-0.14913995199308544"/>
                </c:manualLayout>
              </c:layout>
              <c:tx>
                <c:rich>
                  <a:bodyPr/>
                  <a:lstStyle/>
                  <a:p>
                    <a:fld id="{818A17E8-C410-4E18-96A2-4AF31A83AB43}" type="CATEGORYNAME">
                      <a:rPr lang="uk-UA" baseline="0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fld id="{EA7B0427-8DB1-4C8E-9B37-B6D3F0AB86E6}" type="VALUE">
                      <a:rPr lang="uk-UA" b="1" baseline="0" dirty="0">
                        <a:solidFill>
                          <a:srgbClr val="339966"/>
                        </a:solidFill>
                      </a:rPr>
                      <a:pPr/>
                      <a:t>[ЗНАЧЕННЯ]</a:t>
                    </a:fld>
                    <a:endParaRPr lang="uk-UA" baseline="0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0E5-434B-B5DB-704A38D4F4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u="none">
                    <a:latin typeface="Arial Narrow" panose="020B0606020202030204" pitchFamily="34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видатки на пенсійні виплати </c:v>
                </c:pt>
                <c:pt idx="1">
                  <c:v>сплата поштового збору та розрахунково касове обслуговування </c:v>
                </c:pt>
                <c:pt idx="2">
                  <c:v>адміністративні видатки 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44173.5</c:v>
                </c:pt>
                <c:pt idx="1">
                  <c:v>213.6</c:v>
                </c:pt>
                <c:pt idx="2">
                  <c:v>337.6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0E5-434B-B5DB-704A38D4F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85055392224919"/>
          <c:y val="9.0146910675153638E-2"/>
          <c:w val="0.91190550535939707"/>
          <c:h val="0.65076203304465974"/>
        </c:manualLayout>
      </c:layout>
      <c:doughnut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січень -березень 2019 рік (оперативні дані)</c:v>
                </c:pt>
              </c:strCache>
            </c:strRef>
          </c:tx>
          <c:spPr>
            <a:solidFill>
              <a:schemeClr val="accent1"/>
            </a:solidFill>
            <a:ln w="15517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rgbClr val="4FBA94"/>
              </a:solidFill>
              <a:ln w="15517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ED15-483E-80D3-24A5C46D2A1F}"/>
              </c:ext>
            </c:extLst>
          </c:dPt>
          <c:dPt>
            <c:idx val="1"/>
            <c:bubble3D val="0"/>
            <c:spPr>
              <a:solidFill>
                <a:srgbClr val="D1EEFC"/>
              </a:solidFill>
              <a:ln w="15517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ED15-483E-80D3-24A5C46D2A1F}"/>
              </c:ext>
            </c:extLst>
          </c:dPt>
          <c:dLbls>
            <c:dLbl>
              <c:idx val="0"/>
              <c:layout>
                <c:manualLayout>
                  <c:x val="-0.10811597069528543"/>
                  <c:y val="0.11170932664613682"/>
                </c:manualLayout>
              </c:layout>
              <c:tx>
                <c:rich>
                  <a:bodyPr/>
                  <a:lstStyle/>
                  <a:p>
                    <a:fld id="{B0BBDC9B-4C64-47FA-9A52-855CF186CD07}" type="CATEGORYNAME">
                      <a:rPr lang="uk-UA" baseline="0" smtClean="0">
                        <a:solidFill>
                          <a:schemeClr val="tx1"/>
                        </a:solidFill>
                      </a:rPr>
                      <a:pPr/>
                      <a:t>[ІМ’Я КАТЕГОРІЇ]</a:t>
                    </a:fld>
                    <a:endParaRPr lang="uk-UA" baseline="0" dirty="0" smtClean="0">
                      <a:solidFill>
                        <a:schemeClr val="tx1"/>
                      </a:solidFill>
                    </a:endParaRPr>
                  </a:p>
                  <a:p>
                    <a:r>
                      <a:rPr lang="uk-UA" baseline="0" dirty="0" smtClean="0">
                        <a:solidFill>
                          <a:srgbClr val="4FBA94"/>
                        </a:solidFill>
                      </a:rPr>
                      <a:t> </a:t>
                    </a:r>
                    <a:fld id="{6FF783C2-696F-4EA1-A79F-09762C3C4609}" type="VALUE">
                      <a:rPr lang="uk-UA" baseline="0" dirty="0" smtClean="0">
                        <a:solidFill>
                          <a:srgbClr val="4FBA94"/>
                        </a:solidFill>
                      </a:rPr>
                      <a:pPr/>
                      <a:t>[ЗНАЧЕННЯ]</a:t>
                    </a:fld>
                    <a:endParaRPr lang="uk-UA" baseline="0" dirty="0" smtClean="0">
                      <a:solidFill>
                        <a:srgbClr val="4FBA94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D15-483E-80D3-24A5C46D2A1F}"/>
                </c:ext>
              </c:extLst>
            </c:dLbl>
            <c:dLbl>
              <c:idx val="1"/>
              <c:layout>
                <c:manualLayout>
                  <c:x val="0.12680257658004393"/>
                  <c:y val="-0.16598381955589919"/>
                </c:manualLayout>
              </c:layout>
              <c:tx>
                <c:rich>
                  <a:bodyPr/>
                  <a:lstStyle/>
                  <a:p>
                    <a:fld id="{84298360-38F7-497C-91F5-49B74017EB71}" type="CATEGORYNAME">
                      <a:rPr lang="ru-RU" baseline="0" smtClean="0">
                        <a:solidFill>
                          <a:schemeClr val="tx1"/>
                        </a:solidFill>
                      </a:rPr>
                      <a:pPr/>
                      <a:t>[ІМ’Я КАТЕГОРІЇ]</a:t>
                    </a:fld>
                    <a:r>
                      <a:rPr lang="ru-RU" baseline="0" dirty="0" smtClean="0">
                        <a:solidFill>
                          <a:srgbClr val="4FBA94"/>
                        </a:solidFill>
                      </a:rPr>
                      <a:t> </a:t>
                    </a:r>
                    <a:fld id="{524DEF68-3428-41F7-AEA3-86B3CB06918B}" type="VALUE">
                      <a:rPr lang="ru-RU" baseline="0" dirty="0" smtClean="0">
                        <a:solidFill>
                          <a:srgbClr val="4FBA94"/>
                        </a:solidFill>
                      </a:rPr>
                      <a:pPr/>
                      <a:t>[ЗНАЧЕННЯ]</a:t>
                    </a:fld>
                    <a:endParaRPr lang="ru-RU" baseline="0" dirty="0" smtClean="0">
                      <a:solidFill>
                        <a:srgbClr val="4FBA94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D15-483E-80D3-24A5C46D2A1F}"/>
                </c:ext>
              </c:extLst>
            </c:dLbl>
            <c:dLbl>
              <c:idx val="2"/>
              <c:layout>
                <c:manualLayout>
                  <c:x val="-0.16850628785988919"/>
                  <c:y val="5.7634669609758285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15-483E-80D3-24A5C46D2A1F}"/>
                </c:ext>
              </c:extLst>
            </c:dLbl>
            <c:dLbl>
              <c:idx val="3"/>
              <c:layout>
                <c:manualLayout>
                  <c:x val="-0.1495917852560969"/>
                  <c:y val="0.1779797815595631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15-483E-80D3-24A5C46D2A1F}"/>
                </c:ext>
              </c:extLst>
            </c:dLbl>
            <c:dLbl>
              <c:idx val="4"/>
              <c:layout>
                <c:manualLayout>
                  <c:xMode val="edge"/>
                  <c:yMode val="edge"/>
                  <c:x val="0.69851116625310172"/>
                  <c:y val="0.59004739336492895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15-483E-80D3-24A5C46D2A1F}"/>
                </c:ext>
              </c:extLst>
            </c:dLbl>
            <c:numFmt formatCode="#,##0.0" sourceLinked="0"/>
            <c:spPr>
              <a:noFill/>
              <a:ln w="2542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80"/>
                    </a:solidFill>
                    <a:latin typeface="Arial Narrow" panose="020B0606020202030204" pitchFamily="34" charset="0"/>
                    <a:ea typeface="Times New Roman"/>
                    <a:cs typeface="Times New Roman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власні доходи</c:v>
                </c:pt>
                <c:pt idx="1">
                  <c:v>кошти Державного бюджету України на фінансування пенсійних програм та інших запланованих виплат</c:v>
                </c:pt>
              </c:strCache>
            </c:strRef>
          </c:cat>
          <c:val>
            <c:numRef>
              <c:f>Sheet1!$B$2:$C$2</c:f>
              <c:numCache>
                <c:formatCode>_-* #\ ##0.0\ _г_р_н_._-;\-* #\ ##0.0\ _г_р_н_._-;_-* "-"??\ _г_р_н_._-;_-@_-</c:formatCode>
                <c:ptCount val="2"/>
                <c:pt idx="0" formatCode="_-* #\ ##0.0\ _г_р_н_._-;\-* #\ ##0.0\ _г_р_н_._-;_-* &quot;-&quot;?\ _г_р_н_._-;_-@_-">
                  <c:v>25885.8</c:v>
                </c:pt>
                <c:pt idx="1">
                  <c:v>14573.4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D15-483E-80D3-24A5C46D2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50"/>
        <c:holeSize val="50"/>
      </c:doughnutChart>
    </c:plotArea>
    <c:plotVisOnly val="1"/>
    <c:dispBlanksAs val="zero"/>
    <c:showDLblsOverMax val="0"/>
  </c:chart>
  <c:spPr>
    <a:noFill/>
    <a:ln w="9534" cap="flat" cmpd="sng" algn="ctr">
      <a:noFill/>
      <a:prstDash val="solid"/>
      <a:miter lim="800000"/>
      <a:headEnd type="none" w="med" len="med"/>
      <a:tailEnd type="none" w="med" len="med"/>
    </a:ln>
  </c:spPr>
  <c:txPr>
    <a:bodyPr/>
    <a:lstStyle/>
    <a:p>
      <a:pPr>
        <a:defRPr sz="219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uk-UA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652568606705033E-2"/>
          <c:y val="0.15106860430878791"/>
          <c:w val="0.88049044634771234"/>
          <c:h val="0.6078796457458088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сума єдиного внеску, розподілена на загальнообов'язкове державне пенсійне страхування</c:v>
                </c:pt>
              </c:strCache>
            </c:strRef>
          </c:tx>
          <c:spPr>
            <a:solidFill>
              <a:srgbClr val="4FBA94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2.672262004558416E-3"/>
                  <c:y val="1.392389149743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5FD-4BE2-B1E5-E0B1BF9FBAF5}"/>
                </c:ext>
              </c:extLst>
            </c:dLbl>
            <c:dLbl>
              <c:idx val="1"/>
              <c:layout>
                <c:manualLayout>
                  <c:x val="4.0083930068376241E-3"/>
                  <c:y val="1.39238914974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FD-4BE2-B1E5-E0B1BF9FBAF5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 b="1" i="0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 2021 року</c:v>
                </c:pt>
                <c:pt idx="1">
                  <c:v>січень 2022 року</c:v>
                </c:pt>
              </c:strCache>
            </c:strRef>
          </c:cat>
          <c:val>
            <c:numRef>
              <c:f>Лист1!$B$2:$B$3</c:f>
              <c:numCache>
                <c:formatCode>_-* #\ ##0.0\ _₴_-;\-* #\ ##0.0\ _₴_-;_-* "-"??\ _₴_-;_-@_-</c:formatCode>
                <c:ptCount val="2"/>
                <c:pt idx="0">
                  <c:v>19941.099999999999</c:v>
                </c:pt>
                <c:pt idx="1">
                  <c:v>23272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29-4BE3-A5F5-1669EA3C8B6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 коштів ДБУ за деякі категорії застрахованих осіб та покриття недоотриманої суми коштів від застосування розміру ЄВ</c:v>
                </c:pt>
              </c:strCache>
            </c:strRef>
          </c:tx>
          <c:spPr>
            <a:solidFill>
              <a:srgbClr val="D1EEFC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4.0083930068376241E-3"/>
                  <c:y val="-2.54697310054980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5FD-4BE2-B1E5-E0B1BF9FBAF5}"/>
                </c:ext>
              </c:extLst>
            </c:dLbl>
            <c:dLbl>
              <c:idx val="1"/>
              <c:layout>
                <c:manualLayout>
                  <c:x val="5.3445240091168321E-3"/>
                  <c:y val="3.92411817068332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FD-4BE2-B1E5-E0B1BF9FBAF5}"/>
                </c:ext>
              </c:extLst>
            </c:dLbl>
            <c:numFmt formatCode="#,##0.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 b="1">
                    <a:latin typeface="Arial Narrow" panose="020B0606020202030204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 2021 року</c:v>
                </c:pt>
                <c:pt idx="1">
                  <c:v>січень 2022 року</c:v>
                </c:pt>
              </c:strCache>
            </c:strRef>
          </c:cat>
          <c:val>
            <c:numRef>
              <c:f>Лист1!$C$2:$C$3</c:f>
              <c:numCache>
                <c:formatCode>_-* #\ ##0.0\ _₴_-;\-* #\ ##0.0\ _₴_-;_-* "-"??\ _₴_-;_-@_-</c:formatCode>
                <c:ptCount val="2"/>
                <c:pt idx="0">
                  <c:v>2474.4</c:v>
                </c:pt>
                <c:pt idx="1">
                  <c:v>2145.9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929-4BE3-A5F5-1669EA3C8B6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інші доходи, які адмініструє Пенсійний фонд України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-4.1892321869553583E-4"/>
                  <c:y val="-2.00946416453027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5FD-4BE2-B1E5-E0B1BF9FBAF5}"/>
                </c:ext>
              </c:extLst>
            </c:dLbl>
            <c:dLbl>
              <c:idx val="1"/>
              <c:layout>
                <c:manualLayout>
                  <c:x val="3.9000412133835846E-3"/>
                  <c:y val="-2.7138344760319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5FD-4BE2-B1E5-E0B1BF9FBA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Arial Narrow" panose="020B0606020202030204" pitchFamily="34" charset="0"/>
                  </a:defRPr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січень 2021 року</c:v>
                </c:pt>
                <c:pt idx="1">
                  <c:v>січень 2022 року</c:v>
                </c:pt>
              </c:strCache>
            </c:strRef>
          </c:cat>
          <c:val>
            <c:numRef>
              <c:f>Лист1!$D$2:$D$3</c:f>
              <c:numCache>
                <c:formatCode>_-* #\ ##0.0\ _₴_-;\-* #\ ##0.0\ _₴_-;_-* "-"??\ _₴_-;_-@_-</c:formatCode>
                <c:ptCount val="2"/>
                <c:pt idx="0">
                  <c:v>389.7</c:v>
                </c:pt>
                <c:pt idx="1">
                  <c:v>467.9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29-4BE3-A5F5-1669EA3C8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243840"/>
        <c:axId val="176245376"/>
      </c:barChart>
      <c:catAx>
        <c:axId val="176243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uk-UA"/>
          </a:p>
        </c:txPr>
        <c:crossAx val="176245376"/>
        <c:crosses val="autoZero"/>
        <c:auto val="1"/>
        <c:lblAlgn val="ctr"/>
        <c:lblOffset val="100"/>
        <c:noMultiLvlLbl val="0"/>
      </c:catAx>
      <c:valAx>
        <c:axId val="176245376"/>
        <c:scaling>
          <c:orientation val="minMax"/>
          <c:max val="30000"/>
          <c:min val="5000"/>
        </c:scaling>
        <c:delete val="1"/>
        <c:axPos val="l"/>
        <c:numFmt formatCode="_-* #\ ##0.0\ _₴_-;\-* #\ ##0.0\ _₴_-;_-* &quot;-&quot;??\ _₴_-;_-@_-" sourceLinked="1"/>
        <c:majorTickMark val="out"/>
        <c:minorTickMark val="none"/>
        <c:tickLblPos val="nextTo"/>
        <c:crossAx val="176243840"/>
        <c:crosses val="autoZero"/>
        <c:crossBetween val="between"/>
      </c:valAx>
    </c:plotArea>
    <c:legend>
      <c:legendPos val="r"/>
      <c:legendEntry>
        <c:idx val="1"/>
        <c:txPr>
          <a:bodyPr/>
          <a:lstStyle/>
          <a:p>
            <a:pPr>
              <a:defRPr sz="1200" b="0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0">
                <a:solidFill>
                  <a:schemeClr val="tx1"/>
                </a:solidFill>
                <a:latin typeface="Arial Narrow" panose="020B0606020202030204" pitchFamily="34" charset="0"/>
              </a:defRPr>
            </a:pPr>
            <a:endParaRPr lang="uk-UA"/>
          </a:p>
        </c:txPr>
      </c:legendEntry>
      <c:layout>
        <c:manualLayout>
          <c:xMode val="edge"/>
          <c:yMode val="edge"/>
          <c:x val="6.7476719758410644E-3"/>
          <c:y val="0.85318179416379214"/>
          <c:w val="0.78310236589777837"/>
          <c:h val="0.14681828475670697"/>
        </c:manualLayout>
      </c:layout>
      <c:overlay val="0"/>
      <c:txPr>
        <a:bodyPr/>
        <a:lstStyle/>
        <a:p>
          <a:pPr>
            <a:defRPr sz="1200" b="0">
              <a:latin typeface="Arial Narrow" panose="020B0606020202030204" pitchFamily="34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0.34819</cdr:x>
      <cdr:y>0.44344</cdr:y>
    </cdr:from>
    <cdr:to>
      <cdr:x>0.43901</cdr:x>
      <cdr:y>0.55938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12998" y="2478632"/>
          <a:ext cx="864132" cy="6480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/>
            <a:t>64,0%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0.65351</cdr:x>
      <cdr:y>0.41224</cdr:y>
    </cdr:from>
    <cdr:to>
      <cdr:x>0.74432</cdr:x>
      <cdr:y>0.52818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17967" y="2304256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 smtClean="0"/>
            <a:t>36,0</a:t>
          </a:r>
          <a:r>
            <a:rPr lang="uk-UA" sz="1100" b="1" dirty="0" smtClean="0"/>
            <a:t>%</a:t>
          </a:r>
          <a:endParaRPr lang="uk-UA" sz="1100" b="1" dirty="0"/>
        </a:p>
      </cdr:txBody>
    </cdr:sp>
  </cdr:relSizeAnchor>
  <cdr:relSizeAnchor xmlns:cdr="http://schemas.openxmlformats.org/drawingml/2006/chartDrawing">
    <cdr:from>
      <cdr:x>0.45888</cdr:x>
      <cdr:y>0.55968</cdr:y>
    </cdr:from>
    <cdr:to>
      <cdr:x>0.49819</cdr:x>
      <cdr:y>0.7084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 flipH="1">
          <a:off x="4366113" y="3128376"/>
          <a:ext cx="374072" cy="83127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134E84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0.55331</cdr:x>
      <cdr:y>0.68971</cdr:y>
    </cdr:from>
    <cdr:to>
      <cdr:x>0.70467</cdr:x>
      <cdr:y>0.77988</cdr:y>
    </cdr:to>
    <cdr:sp macro="" textlink="">
      <cdr:nvSpPr>
        <cdr:cNvPr id="24" name="Левая фигурная скобка 23"/>
        <cdr:cNvSpPr/>
      </cdr:nvSpPr>
      <cdr:spPr>
        <a:xfrm xmlns:a="http://schemas.openxmlformats.org/drawingml/2006/main" rot="14789131">
          <a:off x="5732726" y="3387129"/>
          <a:ext cx="504013" cy="1440158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134E84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0.56464</cdr:x>
      <cdr:y>0.76849</cdr:y>
    </cdr:from>
    <cdr:to>
      <cdr:x>0.70843</cdr:x>
      <cdr:y>0.94885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372458" y="4295532"/>
          <a:ext cx="1368131" cy="1008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1100" b="1" dirty="0" smtClean="0">
              <a:solidFill>
                <a:schemeClr val="tx1"/>
              </a:solidFill>
              <a:latin typeface="Arial Narrow" panose="020B0606020202030204" pitchFamily="34" charset="0"/>
            </a:rPr>
            <a:t>разом з Державного бюджету України</a:t>
          </a:r>
        </a:p>
        <a:p xmlns:a="http://schemas.openxmlformats.org/drawingml/2006/main">
          <a:pPr algn="ctr"/>
          <a:r>
            <a:rPr lang="uk-UA" b="1" dirty="0" smtClean="0">
              <a:solidFill>
                <a:srgbClr val="4FBA94"/>
              </a:solidFill>
              <a:latin typeface="Arial Narrow" panose="020B0606020202030204" pitchFamily="34" charset="0"/>
            </a:rPr>
            <a:t>16 </a:t>
          </a:r>
          <a:r>
            <a:rPr lang="uk-UA" b="1" dirty="0" smtClean="0">
              <a:solidFill>
                <a:srgbClr val="4FBA94"/>
              </a:solidFill>
              <a:latin typeface="Arial Narrow" panose="020B0606020202030204" pitchFamily="34" charset="0"/>
            </a:rPr>
            <a:t>719,3</a:t>
          </a:r>
          <a:endParaRPr lang="uk-UA" b="1" dirty="0" smtClean="0">
            <a:solidFill>
              <a:srgbClr val="4FBA94"/>
            </a:solidFill>
            <a:latin typeface="Arial Narrow" panose="020B0606020202030204" pitchFamily="34" charset="0"/>
          </a:endParaRPr>
        </a:p>
        <a:p xmlns:a="http://schemas.openxmlformats.org/drawingml/2006/main">
          <a:pPr algn="ctr"/>
          <a:r>
            <a:rPr lang="uk-UA" sz="1100" b="1" dirty="0" smtClean="0">
              <a:solidFill>
                <a:srgbClr val="4FBA94"/>
              </a:solidFill>
              <a:latin typeface="Arial Narrow" panose="020B0606020202030204" pitchFamily="34" charset="0"/>
            </a:rPr>
            <a:t>(41,3%)</a:t>
          </a:r>
          <a:endParaRPr lang="uk-UA" sz="11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0.47678</cdr:x>
      <cdr:y>0.5926</cdr:y>
    </cdr:from>
    <cdr:to>
      <cdr:x>0.62815</cdr:x>
      <cdr:y>0.70854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536504" y="3312368"/>
          <a:ext cx="1440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i="1" dirty="0" smtClean="0">
              <a:solidFill>
                <a:schemeClr val="tx1"/>
              </a:solidFill>
              <a:latin typeface="Arial Narrow" panose="020B0606020202030204" pitchFamily="34" charset="0"/>
            </a:rPr>
            <a:t>в т. ч. з коштів ДБУ за деякі категорії </a:t>
          </a:r>
        </a:p>
        <a:p xmlns:a="http://schemas.openxmlformats.org/drawingml/2006/main">
          <a:pPr algn="ctr"/>
          <a:r>
            <a:rPr lang="uk-UA" sz="900" b="1" i="1" dirty="0" smtClean="0">
              <a:solidFill>
                <a:schemeClr val="tx1"/>
              </a:solidFill>
              <a:latin typeface="Arial Narrow" panose="020B0606020202030204" pitchFamily="34" charset="0"/>
            </a:rPr>
            <a:t>2 </a:t>
          </a:r>
          <a:r>
            <a:rPr lang="uk-UA" sz="900" b="1" i="1" dirty="0" smtClean="0">
              <a:solidFill>
                <a:schemeClr val="tx1"/>
              </a:solidFill>
              <a:latin typeface="Arial Narrow" panose="020B0606020202030204" pitchFamily="34" charset="0"/>
            </a:rPr>
            <a:t>145,9</a:t>
          </a:r>
          <a:endParaRPr lang="uk-UA" sz="900" b="1" i="1" dirty="0" smtClean="0">
            <a:solidFill>
              <a:schemeClr val="tx1"/>
            </a:solidFill>
            <a:latin typeface="Arial Narrow" panose="020B060602020203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0.86795</cdr:x>
      <cdr:y>0.39924</cdr:y>
    </cdr:from>
    <cdr:to>
      <cdr:x>1</cdr:x>
      <cdr:y>0.56432</cdr:y>
    </cdr:to>
    <cdr:sp macro="" textlink="">
      <cdr:nvSpPr>
        <cdr:cNvPr id="6" name="Скругленная прямоугольная выноска 5"/>
        <cdr:cNvSpPr/>
      </cdr:nvSpPr>
      <cdr:spPr>
        <a:xfrm xmlns:a="http://schemas.openxmlformats.org/drawingml/2006/main">
          <a:off x="9460110" y="2090813"/>
          <a:ext cx="1439262" cy="864526"/>
        </a:xfrm>
        <a:prstGeom xmlns:a="http://schemas.openxmlformats.org/drawingml/2006/main" prst="wedgeRoundRectCallou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Загальна обсяг</a:t>
          </a:r>
        </a:p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4FBA94"/>
              </a:solidFill>
              <a:effectLst/>
              <a:latin typeface="Arial Narrow" panose="020B0606020202030204" pitchFamily="34" charset="0"/>
            </a:rPr>
            <a:t>25 885,8</a:t>
          </a:r>
          <a:endParaRPr lang="uk-UA" sz="1600" b="1" dirty="0">
            <a:solidFill>
              <a:srgbClr val="4FBA94"/>
            </a:solidFill>
            <a:effectLst/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0.45171</cdr:x>
      <cdr:y>0.33723</cdr:y>
    </cdr:from>
    <cdr:to>
      <cdr:x>0.53088</cdr:x>
      <cdr:y>0.42259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923347" y="1766086"/>
          <a:ext cx="862903" cy="4470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rgbClr val="0070C0"/>
              </a:solidFill>
            </a:rPr>
            <a:t>-328,5</a:t>
          </a:r>
          <a:endParaRPr lang="uk-UA" sz="900" b="1" dirty="0" smtClean="0">
            <a:solidFill>
              <a:srgbClr val="0070C0"/>
            </a:solidFill>
            <a:latin typeface="Arial Narrow" panose="020B0606020202030204" pitchFamily="34" charset="0"/>
          </a:endParaRPr>
        </a:p>
        <a:p xmlns:a="http://schemas.openxmlformats.org/drawingml/2006/main">
          <a:pPr algn="ctr"/>
          <a:r>
            <a:rPr lang="uk-UA" sz="900" b="1" dirty="0" smtClean="0">
              <a:solidFill>
                <a:srgbClr val="0070C0"/>
              </a:solidFill>
              <a:latin typeface="Arial Narrow" panose="020B0606020202030204" pitchFamily="34" charset="0"/>
            </a:rPr>
            <a:t>86,7%</a:t>
          </a:r>
          <a:endParaRPr lang="uk-UA" sz="900" b="1" dirty="0">
            <a:solidFill>
              <a:srgbClr val="0070C0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0.3807</cdr:x>
      <cdr:y>0.61464</cdr:y>
    </cdr:from>
    <cdr:to>
      <cdr:x>0.64518</cdr:x>
      <cdr:y>0.6746</cdr:y>
    </cdr:to>
    <cdr:cxnSp macro="">
      <cdr:nvCxnSpPr>
        <cdr:cNvPr id="4" name="Прямая со стрелкой 3"/>
        <cdr:cNvCxnSpPr/>
      </cdr:nvCxnSpPr>
      <cdr:spPr>
        <a:xfrm xmlns:a="http://schemas.openxmlformats.org/drawingml/2006/main" flipV="1">
          <a:off x="4149437" y="3218886"/>
          <a:ext cx="2882638" cy="314023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4FBA94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0.4652</cdr:x>
      <cdr:y>0.57226</cdr:y>
    </cdr:from>
    <cdr:to>
      <cdr:x>0.54437</cdr:x>
      <cdr:y>0.6619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070380" y="2996945"/>
          <a:ext cx="862903" cy="4694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rgbClr val="4FBA94"/>
              </a:solidFill>
              <a:latin typeface="Arial Narrow" panose="020B0606020202030204" pitchFamily="34" charset="0"/>
            </a:rPr>
            <a:t>+3 330,9</a:t>
          </a:r>
        </a:p>
        <a:p xmlns:a="http://schemas.openxmlformats.org/drawingml/2006/main">
          <a:pPr algn="ctr"/>
          <a:r>
            <a:rPr lang="uk-UA" sz="900" b="1" dirty="0" smtClean="0">
              <a:solidFill>
                <a:srgbClr val="4FBA94"/>
              </a:solidFill>
              <a:latin typeface="Arial Narrow" panose="020B0606020202030204" pitchFamily="34" charset="0"/>
            </a:rPr>
            <a:t>116,7%</a:t>
          </a:r>
          <a:endParaRPr lang="uk-UA" sz="900" b="1" dirty="0">
            <a:solidFill>
              <a:srgbClr val="4FBA94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0.3783</cdr:x>
      <cdr:y>0.29196</cdr:y>
    </cdr:from>
    <cdr:to>
      <cdr:x>0.64396</cdr:x>
      <cdr:y>0.37221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4123199" y="1528998"/>
          <a:ext cx="2895527" cy="420271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D1EEFC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0.38099</cdr:x>
      <cdr:y>0.25233</cdr:y>
    </cdr:from>
    <cdr:to>
      <cdr:x>0.64768</cdr:x>
      <cdr:y>0.32516</cdr:y>
    </cdr:to>
    <cdr:cxnSp macro="">
      <cdr:nvCxnSpPr>
        <cdr:cNvPr id="12" name="Прямая со стрелкой 11"/>
        <cdr:cNvCxnSpPr/>
      </cdr:nvCxnSpPr>
      <cdr:spPr>
        <a:xfrm xmlns:a="http://schemas.openxmlformats.org/drawingml/2006/main" flipV="1">
          <a:off x="4152500" y="1321460"/>
          <a:ext cx="2906829" cy="381412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chemeClr val="bg1">
              <a:lumMod val="65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0.81925</cdr:x>
      <cdr:y>0.25601</cdr:y>
    </cdr:from>
    <cdr:to>
      <cdr:x>0.87111</cdr:x>
      <cdr:y>0.75626</cdr:y>
    </cdr:to>
    <cdr:sp macro="" textlink="">
      <cdr:nvSpPr>
        <cdr:cNvPr id="18" name="Левая фигурная скобка 17"/>
        <cdr:cNvSpPr/>
      </cdr:nvSpPr>
      <cdr:spPr>
        <a:xfrm xmlns:a="http://schemas.openxmlformats.org/drawingml/2006/main" rot="10800000">
          <a:off x="8929311" y="1340710"/>
          <a:ext cx="565210" cy="2619836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339966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0.14987</cdr:x>
      <cdr:y>0.32183</cdr:y>
    </cdr:from>
    <cdr:to>
      <cdr:x>0.20643</cdr:x>
      <cdr:y>0.75558</cdr:y>
    </cdr:to>
    <cdr:sp macro="" textlink="">
      <cdr:nvSpPr>
        <cdr:cNvPr id="19" name="Левая фигурная скобка 18"/>
        <cdr:cNvSpPr/>
      </cdr:nvSpPr>
      <cdr:spPr>
        <a:xfrm xmlns:a="http://schemas.openxmlformats.org/drawingml/2006/main">
          <a:off x="1633530" y="1685421"/>
          <a:ext cx="616426" cy="2271562"/>
        </a:xfrm>
        <a:prstGeom xmlns:a="http://schemas.openxmlformats.org/drawingml/2006/main" prst="leftBrace">
          <a:avLst/>
        </a:prstGeom>
        <a:ln xmlns:a="http://schemas.openxmlformats.org/drawingml/2006/main">
          <a:solidFill>
            <a:srgbClr val="339966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</cdr:x>
      <cdr:y>0.41746</cdr:y>
    </cdr:from>
    <cdr:to>
      <cdr:x>0.19959</cdr:x>
      <cdr:y>0.58254</cdr:y>
    </cdr:to>
    <cdr:sp macro="" textlink="">
      <cdr:nvSpPr>
        <cdr:cNvPr id="20" name="Скругленная прямоугольная выноска 19"/>
        <cdr:cNvSpPr/>
      </cdr:nvSpPr>
      <cdr:spPr>
        <a:xfrm xmlns:a="http://schemas.openxmlformats.org/drawingml/2006/main">
          <a:off x="-198119" y="2186245"/>
          <a:ext cx="2175405" cy="864527"/>
        </a:xfrm>
        <a:prstGeom xmlns:a="http://schemas.openxmlformats.org/drawingml/2006/main" prst="wedgeRoundRectCallou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Загальна обсяг</a:t>
          </a:r>
        </a:p>
        <a:p xmlns:a="http://schemas.openxmlformats.org/drawingml/2006/main">
          <a:pPr algn="ctr"/>
          <a:r>
            <a:rPr lang="uk-UA" b="1" dirty="0" smtClean="0">
              <a:solidFill>
                <a:schemeClr val="tx1"/>
              </a:solidFill>
              <a:effectLst/>
              <a:latin typeface="Arial Narrow" panose="020B0606020202030204" pitchFamily="34" charset="0"/>
            </a:rPr>
            <a:t> власних доходів</a:t>
          </a:r>
        </a:p>
        <a:p xmlns:a="http://schemas.openxmlformats.org/drawingml/2006/main">
          <a:pPr algn="ctr"/>
          <a:r>
            <a:rPr lang="uk-UA" sz="1600" b="1" dirty="0" smtClean="0">
              <a:solidFill>
                <a:srgbClr val="4FBA94"/>
              </a:solidFill>
              <a:effectLst/>
              <a:latin typeface="Arial Narrow" panose="020B0606020202030204" pitchFamily="34" charset="0"/>
            </a:rPr>
            <a:t>22 805,2</a:t>
          </a:r>
          <a:endParaRPr lang="uk-UA" sz="1600" b="1" dirty="0">
            <a:solidFill>
              <a:srgbClr val="4FBA94"/>
            </a:solidFill>
            <a:effectLst/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0.45158</cdr:x>
      <cdr:y>0.21181</cdr:y>
    </cdr:from>
    <cdr:to>
      <cdr:x>0.53075</cdr:x>
      <cdr:y>0.29717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4921904" y="1109253"/>
          <a:ext cx="862903" cy="447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sz="900" b="1" dirty="0" smtClean="0">
              <a:solidFill>
                <a:schemeClr val="tx1"/>
              </a:solidFill>
              <a:latin typeface="Arial Narrow" panose="020B0606020202030204" pitchFamily="34" charset="0"/>
            </a:rPr>
            <a:t>+78,2</a:t>
          </a:r>
        </a:p>
        <a:p xmlns:a="http://schemas.openxmlformats.org/drawingml/2006/main">
          <a:pPr algn="ctr"/>
          <a:r>
            <a:rPr lang="uk-UA" sz="900" b="1" dirty="0" smtClean="0">
              <a:solidFill>
                <a:schemeClr val="tx1"/>
              </a:solidFill>
              <a:latin typeface="Arial Narrow" panose="020B0606020202030204" pitchFamily="34" charset="0"/>
            </a:rPr>
            <a:t>120,1%</a:t>
          </a:r>
          <a:endParaRPr lang="uk-UA" sz="900" b="1" dirty="0">
            <a:solidFill>
              <a:schemeClr val="tx1"/>
            </a:solidFill>
            <a:latin typeface="Arial Narrow" panose="020B060602020203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103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59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532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169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5865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3510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38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524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120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774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986D-3F2F-433E-9A45-3D8AA953A2E2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79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199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3986D-3F2F-433E-9A45-3D8AA953A2E2}" type="datetimeFigureOut">
              <a:rPr lang="uk-UA" smtClean="0"/>
              <a:t>01.02.2022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5EE98-6A6C-4E31-A4BE-F78819D7872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12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2014084" y="-26277"/>
            <a:ext cx="8824321" cy="8575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ВИДАТКИ ПЕНСІЙНОГО ФОНДУ УКРАЇНИ</a:t>
            </a:r>
            <a:b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</a:b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за січень</a:t>
            </a:r>
            <a:r>
              <a:rPr lang="en-US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2022 року, </a:t>
            </a:r>
            <a:r>
              <a:rPr lang="uk-UA" sz="18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млн грн (оперативні дані)</a:t>
            </a:r>
            <a:endParaRPr lang="uk-UA" sz="1800" b="1" dirty="0">
              <a:solidFill>
                <a:srgbClr val="4FBA94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7577" y="2074186"/>
            <a:ext cx="931024" cy="835267"/>
          </a:xfrm>
          <a:prstGeom prst="rect">
            <a:avLst/>
          </a:prstGeom>
        </p:spPr>
      </p:pic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779466" y="2050335"/>
            <a:ext cx="1864459" cy="1110677"/>
          </a:xfrm>
          <a:prstGeom prst="flowChartPunchedTape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Загальний </a:t>
            </a: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обсяг видатків</a:t>
            </a:r>
          </a:p>
          <a:p>
            <a:pPr lvl="0" algn="ctr" defTabSz="957263">
              <a:defRPr/>
            </a:pP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44 724,7 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  <p:pic>
        <p:nvPicPr>
          <p:cNvPr id="12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  <p:graphicFrame>
        <p:nvGraphicFramePr>
          <p:cNvPr id="17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8487943"/>
              </p:ext>
            </p:extLst>
          </p:nvPr>
        </p:nvGraphicFramePr>
        <p:xfrm>
          <a:off x="2285999" y="947651"/>
          <a:ext cx="8936181" cy="5710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4188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2014084" y="-26277"/>
            <a:ext cx="8824321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СТРУКТУРА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ДОХОДІВ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ПЕНСІЙНОГО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ФОНДУ УКРАЇНИ</a:t>
            </a:r>
            <a:endParaRPr lang="en-US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200" b="1" i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               </a:t>
            </a:r>
            <a:r>
              <a:rPr lang="uk-UA" sz="2200" b="1" i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за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січень</a:t>
            </a:r>
            <a:r>
              <a:rPr lang="en-US" sz="2200" b="1" dirty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2022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року</a:t>
            </a:r>
            <a:r>
              <a:rPr lang="en-US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(оперативні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дані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),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млн грн</a:t>
            </a:r>
            <a:r>
              <a:rPr lang="en-US" sz="2200" b="1" dirty="0">
                <a:solidFill>
                  <a:srgbClr val="4FBA94"/>
                </a:solidFill>
                <a:latin typeface="Arial Narrow" panose="020B0606020202030204" pitchFamily="34" charset="0"/>
                <a:cs typeface="Arial" charset="0"/>
              </a:rPr>
              <a:t> </a:t>
            </a:r>
            <a:endParaRPr lang="uk-UA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1947087"/>
              </p:ext>
            </p:extLst>
          </p:nvPr>
        </p:nvGraphicFramePr>
        <p:xfrm>
          <a:off x="1197031" y="1084973"/>
          <a:ext cx="9514783" cy="558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505" y="1833120"/>
            <a:ext cx="922713" cy="760452"/>
          </a:xfrm>
          <a:prstGeom prst="rect">
            <a:avLst/>
          </a:prstGeom>
        </p:spPr>
      </p:pic>
      <p:sp>
        <p:nvSpPr>
          <p:cNvPr id="17" name="AutoShape 8"/>
          <p:cNvSpPr>
            <a:spLocks noChangeArrowheads="1"/>
          </p:cNvSpPr>
          <p:nvPr/>
        </p:nvSpPr>
        <p:spPr bwMode="auto">
          <a:xfrm>
            <a:off x="513884" y="1744763"/>
            <a:ext cx="2520280" cy="1011977"/>
          </a:xfrm>
          <a:prstGeom prst="flowChartPunchedTape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957263">
              <a:defRPr/>
            </a:pPr>
            <a:endParaRPr lang="uk-UA" sz="1600" b="1" dirty="0" smtClean="0">
              <a:solidFill>
                <a:srgbClr val="336600"/>
              </a:solidFill>
              <a:latin typeface="Times New Roman" pitchFamily="18" charset="0"/>
            </a:endParaRP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Загальний </a:t>
            </a:r>
          </a:p>
          <a:p>
            <a:pPr algn="ctr" defTabSz="957263">
              <a:defRPr/>
            </a:pPr>
            <a:r>
              <a:rPr lang="uk-UA" sz="1600" b="1" dirty="0" smtClean="0">
                <a:latin typeface="Arial Narrow" panose="020B0606020202030204" pitchFamily="34" charset="0"/>
              </a:rPr>
              <a:t>обсяг доходів</a:t>
            </a:r>
          </a:p>
          <a:p>
            <a:pPr lvl="0" algn="ctr" defTabSz="957263">
              <a:defRPr/>
            </a:pPr>
            <a:r>
              <a:rPr lang="en-US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40 </a:t>
            </a:r>
            <a:r>
              <a:rPr lang="uk-UA" sz="16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459,2 млн грн </a:t>
            </a:r>
          </a:p>
          <a:p>
            <a:pPr defTabSz="957263">
              <a:defRPr/>
            </a:pPr>
            <a:endParaRPr lang="ru-RU" sz="16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  <p:pic>
        <p:nvPicPr>
          <p:cNvPr id="18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8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увати 15"/>
          <p:cNvGrpSpPr/>
          <p:nvPr/>
        </p:nvGrpSpPr>
        <p:grpSpPr>
          <a:xfrm rot="5400000">
            <a:off x="8605630" y="3318735"/>
            <a:ext cx="6599015" cy="329884"/>
            <a:chOff x="1" y="6030054"/>
            <a:chExt cx="12191999" cy="157942"/>
          </a:xfrm>
        </p:grpSpPr>
        <p:sp>
          <p:nvSpPr>
            <p:cNvPr id="13" name="Прямокутник 12"/>
            <p:cNvSpPr/>
            <p:nvPr/>
          </p:nvSpPr>
          <p:spPr>
            <a:xfrm>
              <a:off x="1" y="6030054"/>
              <a:ext cx="12191999" cy="157942"/>
            </a:xfrm>
            <a:prstGeom prst="rect">
              <a:avLst/>
            </a:prstGeom>
            <a:solidFill>
              <a:srgbClr val="4FB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7730839" y="6030054"/>
              <a:ext cx="4461161" cy="157942"/>
            </a:xfrm>
            <a:prstGeom prst="rect">
              <a:avLst/>
            </a:prstGeom>
            <a:solidFill>
              <a:srgbClr val="72EB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9980812" y="6030054"/>
              <a:ext cx="2211188" cy="157942"/>
            </a:xfrm>
            <a:prstGeom prst="rect">
              <a:avLst/>
            </a:prstGeom>
            <a:solidFill>
              <a:srgbClr val="D1EE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" name="Прямоугольник 8"/>
          <p:cNvSpPr/>
          <p:nvPr/>
        </p:nvSpPr>
        <p:spPr bwMode="auto">
          <a:xfrm>
            <a:off x="1947582" y="80422"/>
            <a:ext cx="8824321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Динаміка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власних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доходів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Пенсійного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фонду </a:t>
            </a:r>
            <a:r>
              <a:rPr lang="ru-RU" sz="2200" b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України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b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       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за</a:t>
            </a:r>
            <a:r>
              <a:rPr lang="en-US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2021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– </a:t>
            </a:r>
            <a:r>
              <a:rPr lang="uk-UA" sz="2200" b="1" dirty="0" smtClean="0">
                <a:solidFill>
                  <a:srgbClr val="4FBA94"/>
                </a:solidFill>
                <a:latin typeface="Arial Narrow" panose="020B0606020202030204" pitchFamily="34" charset="0"/>
              </a:rPr>
              <a:t>2022 </a:t>
            </a:r>
            <a:r>
              <a:rPr lang="uk-UA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роки</a:t>
            </a:r>
            <a:r>
              <a:rPr lang="ru-RU" sz="2200" b="1" dirty="0">
                <a:solidFill>
                  <a:srgbClr val="4FBA94"/>
                </a:solidFill>
                <a:latin typeface="Arial Narrow" panose="020B0606020202030204" pitchFamily="34" charset="0"/>
              </a:rPr>
              <a:t>, </a:t>
            </a:r>
            <a: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  <a:t>млн </a:t>
            </a:r>
            <a:r>
              <a:rPr lang="ru-RU" sz="2200" i="1" dirty="0" err="1">
                <a:solidFill>
                  <a:srgbClr val="4FBA94"/>
                </a:solidFill>
                <a:latin typeface="Arial Narrow" panose="020B0606020202030204" pitchFamily="34" charset="0"/>
              </a:rPr>
              <a:t>грн</a:t>
            </a:r>
            <a: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  <a:t/>
            </a:r>
            <a:br>
              <a:rPr lang="ru-RU" sz="2200" i="1" dirty="0">
                <a:solidFill>
                  <a:srgbClr val="4FBA94"/>
                </a:solidFill>
                <a:latin typeface="Arial Narrow" panose="020B0606020202030204" pitchFamily="34" charset="0"/>
              </a:rPr>
            </a:br>
            <a:endParaRPr lang="uk-UA" sz="2200" b="1" dirty="0">
              <a:solidFill>
                <a:srgbClr val="4FBA94"/>
              </a:solidFill>
              <a:latin typeface="Arial Narrow" panose="020B0606020202030204" pitchFamily="34" charset="0"/>
              <a:cs typeface="Arial" charset="0"/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6136942"/>
              </p:ext>
            </p:extLst>
          </p:nvPr>
        </p:nvGraphicFramePr>
        <p:xfrm>
          <a:off x="198119" y="1392864"/>
          <a:ext cx="10899372" cy="5237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63" y="3078285"/>
            <a:ext cx="630206" cy="52769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76140" y="3078285"/>
            <a:ext cx="630206" cy="527696"/>
          </a:xfrm>
          <a:prstGeom prst="rect">
            <a:avLst/>
          </a:prstGeom>
        </p:spPr>
      </p:pic>
      <p:pic>
        <p:nvPicPr>
          <p:cNvPr id="11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39" y="27757"/>
            <a:ext cx="1320800" cy="4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9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</TotalTime>
  <Words>132</Words>
  <Application>Microsoft Office PowerPoint</Application>
  <PresentationFormat>Широкий екран</PresentationFormat>
  <Paragraphs>37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NATALIA CHORNENKA</dc:creator>
  <cp:lastModifiedBy>Diakonchuk</cp:lastModifiedBy>
  <cp:revision>100</cp:revision>
  <cp:lastPrinted>2021-12-01T12:28:53Z</cp:lastPrinted>
  <dcterms:created xsi:type="dcterms:W3CDTF">2021-02-11T10:45:09Z</dcterms:created>
  <dcterms:modified xsi:type="dcterms:W3CDTF">2022-02-01T14:28:58Z</dcterms:modified>
</cp:coreProperties>
</file>