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13" r:id="rId2"/>
    <p:sldId id="514" r:id="rId3"/>
    <p:sldId id="515" r:id="rId4"/>
    <p:sldId id="516" r:id="rId5"/>
    <p:sldId id="517" r:id="rId6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513"/>
            <p14:sldId id="514"/>
            <p14:sldId id="515"/>
            <p14:sldId id="516"/>
            <p14:sldId id="51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BA94"/>
    <a:srgbClr val="D2D3D4"/>
    <a:srgbClr val="D1EEFC"/>
    <a:srgbClr val="134E84"/>
    <a:srgbClr val="72EBB1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1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3308725581E-2"/>
          <c:y val="0.13237026448455136"/>
          <c:w val="0.89810135761430232"/>
          <c:h val="0.666065006678125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8642297748128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0316036732557596E-2"/>
                  <c:y val="-3.8674201116205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6228566984228024E-2"/>
                  <c:y val="-2.6916120978322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3.9356879040561836E-2"/>
                  <c:y val="-2.65983071322231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3487008002264375E-2"/>
                  <c:y val="3.6195497083562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2.7735296672156375E-2"/>
                  <c:y val="3.8133908194492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  <c:pt idx="9">
                  <c:v>12146.7</c:v>
                </c:pt>
                <c:pt idx="10">
                  <c:v>12137.3</c:v>
                </c:pt>
                <c:pt idx="11">
                  <c:v>12043.2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10370.1</c:v>
                </c:pt>
                <c:pt idx="1">
                  <c:v>10360.799999999999</c:v>
                </c:pt>
                <c:pt idx="2">
                  <c:v>10203.700000000001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426880"/>
        <c:axId val="146457344"/>
      </c:lineChart>
      <c:catAx>
        <c:axId val="1464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6457344"/>
        <c:crosses val="autoZero"/>
        <c:auto val="1"/>
        <c:lblAlgn val="ctr"/>
        <c:lblOffset val="100"/>
        <c:noMultiLvlLbl val="0"/>
      </c:catAx>
      <c:valAx>
        <c:axId val="146457344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4642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89941137794953141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387555922381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4246097738244732E-2"/>
                  <c:y val="-3.6290831854049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3.53987093308313E-2"/>
                  <c:y val="-3.644959802694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5906980716707062E-2"/>
                  <c:y val="-3.61317841808463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2.5817199968724554E-2"/>
                  <c:y val="3.854696297764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3565815524793118E-2"/>
                  <c:y val="3.063417702728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5507327552327154E-2"/>
                  <c:y val="2.4278650772784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48672722471E-2"/>
                  <c:y val="3.61954970835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3.0355337342614468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6419184226612472E-2"/>
                  <c:y val="4.2551023338064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  <c:pt idx="6">
                  <c:v>9863.9310000000005</c:v>
                </c:pt>
                <c:pt idx="7">
                  <c:v>9850.5740000000005</c:v>
                </c:pt>
                <c:pt idx="8">
                  <c:v>9850.92</c:v>
                </c:pt>
                <c:pt idx="9">
                  <c:v>9888.6</c:v>
                </c:pt>
                <c:pt idx="10">
                  <c:v>9884.4</c:v>
                </c:pt>
                <c:pt idx="11">
                  <c:v>9807.2999999999993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3.1765620651532003E-2"/>
                  <c:y val="4.2900646718804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3.136513948997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1.4410223687519701E-2"/>
                  <c:y val="1.9543627949677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8192.7000000000007</c:v>
                </c:pt>
                <c:pt idx="1">
                  <c:v>8192</c:v>
                </c:pt>
                <c:pt idx="2">
                  <c:v>8046.1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248640"/>
        <c:axId val="125250176"/>
      </c:lineChart>
      <c:catAx>
        <c:axId val="1252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25250176"/>
        <c:crosses val="autoZero"/>
        <c:auto val="1"/>
        <c:lblAlgn val="ctr"/>
        <c:lblOffset val="100"/>
        <c:noMultiLvlLbl val="0"/>
      </c:catAx>
      <c:valAx>
        <c:axId val="12525017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252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січень-березень 2021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1155.8</c:v>
                </c:pt>
                <c:pt idx="1">
                  <c:v>824.5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січень-березень 2022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682.8</c:v>
                </c:pt>
                <c:pt idx="1">
                  <c:v>674.7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8869888"/>
        <c:axId val="129022592"/>
      </c:barChart>
      <c:catAx>
        <c:axId val="12886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uk-UA"/>
          </a:p>
        </c:txPr>
        <c:crossAx val="129022592"/>
        <c:crosses val="autoZero"/>
        <c:auto val="1"/>
        <c:lblAlgn val="ctr"/>
        <c:lblOffset val="100"/>
        <c:noMultiLvlLbl val="0"/>
      </c:catAx>
      <c:valAx>
        <c:axId val="12902259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128869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3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2021</c:v>
                </c:pt>
                <c:pt idx="1">
                  <c:v>січень 2022 </c:v>
                </c:pt>
                <c:pt idx="2">
                  <c:v>лютий 2022</c:v>
                </c:pt>
                <c:pt idx="3">
                  <c:v>березень 2022</c:v>
                </c:pt>
              </c:strCache>
            </c:strRef>
          </c:cat>
          <c:val>
            <c:numRef>
              <c:f>Лист1!$B$2:$B$5</c:f>
              <c:numCache>
                <c:formatCode>_-* #\ ##0.0\ _₴_-;\-* #\ ##0.0\ _₴_-;_-* "-"??\ _₴_-;_-@_-</c:formatCode>
                <c:ptCount val="4"/>
                <c:pt idx="0">
                  <c:v>1123.5</c:v>
                </c:pt>
                <c:pt idx="1">
                  <c:v>992.8</c:v>
                </c:pt>
                <c:pt idx="2">
                  <c:v>1236.5999999999999</c:v>
                </c:pt>
                <c:pt idx="3">
                  <c:v>2194.1999999999998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6500,0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3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2021</c:v>
                </c:pt>
                <c:pt idx="1">
                  <c:v>січень 2022 </c:v>
                </c:pt>
                <c:pt idx="2">
                  <c:v>лютий 2022</c:v>
                </c:pt>
                <c:pt idx="3">
                  <c:v>березень 2022</c:v>
                </c:pt>
              </c:strCache>
            </c:strRef>
          </c:cat>
          <c:val>
            <c:numRef>
              <c:f>Лист1!$C$2:$C$5</c:f>
              <c:numCache>
                <c:formatCode>_-* #\ ##0.0\ _₴_-;\-* #\ ##0.0\ _₴_-;_-* "-"??\ _₴_-;_-@_-</c:formatCode>
                <c:ptCount val="4"/>
                <c:pt idx="0">
                  <c:v>726.5</c:v>
                </c:pt>
                <c:pt idx="1">
                  <c:v>626.29999999999995</c:v>
                </c:pt>
                <c:pt idx="2">
                  <c:v>558.4</c:v>
                </c:pt>
                <c:pt idx="3">
                  <c:v>456.5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6500,01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3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9B-4EDB-AF3E-E7809A1C73E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2021</c:v>
                </c:pt>
                <c:pt idx="1">
                  <c:v>січень 2022 </c:v>
                </c:pt>
                <c:pt idx="2">
                  <c:v>лютий 2022</c:v>
                </c:pt>
                <c:pt idx="3">
                  <c:v>березень 2022</c:v>
                </c:pt>
              </c:strCache>
            </c:strRef>
          </c:cat>
          <c:val>
            <c:numRef>
              <c:f>Лист1!$D$2:$D$5</c:f>
              <c:numCache>
                <c:formatCode>_-* #\ ##0.0\ _₴_-;\-* #\ ##0.0\ _₴_-;_-* "-"??\ _₴_-;_-@_-</c:formatCode>
                <c:ptCount val="4"/>
                <c:pt idx="0">
                  <c:v>5696.5</c:v>
                </c:pt>
                <c:pt idx="1">
                  <c:v>5107.8</c:v>
                </c:pt>
                <c:pt idx="2">
                  <c:v>4917.2</c:v>
                </c:pt>
                <c:pt idx="3">
                  <c:v>3860.1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3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B-4EDB-AF3E-E7809A1C73EF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2021</c:v>
                </c:pt>
                <c:pt idx="1">
                  <c:v>січень 2022 </c:v>
                </c:pt>
                <c:pt idx="2">
                  <c:v>лютий 2022</c:v>
                </c:pt>
                <c:pt idx="3">
                  <c:v>березень 2022</c:v>
                </c:pt>
              </c:strCache>
            </c:strRef>
          </c:cat>
          <c:val>
            <c:numRef>
              <c:f>Лист1!$E$2:$E$5</c:f>
              <c:numCache>
                <c:formatCode>_-* #\ ##0.0\ _₴_-;\-* #\ ##0.0\ _₴_-;_-* "-"??\ _₴_-;_-@_-</c:formatCode>
                <c:ptCount val="4"/>
                <c:pt idx="0">
                  <c:v>2260.8000000000002</c:v>
                </c:pt>
                <c:pt idx="1">
                  <c:v>1465.8</c:v>
                </c:pt>
                <c:pt idx="2">
                  <c:v>1479.8</c:v>
                </c:pt>
                <c:pt idx="3">
                  <c:v>1535.3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6169856"/>
        <c:axId val="146173312"/>
      </c:barChart>
      <c:catAx>
        <c:axId val="146169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uk-UA"/>
          </a:p>
        </c:txPr>
        <c:crossAx val="146173312"/>
        <c:crosses val="autoZero"/>
        <c:auto val="1"/>
        <c:lblAlgn val="ctr"/>
        <c:lblOffset val="100"/>
        <c:noMultiLvlLbl val="0"/>
      </c:catAx>
      <c:valAx>
        <c:axId val="146173312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461698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uk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1754918646706908E-3"/>
                  <c:y val="0.25959040928690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7.4759431424766486E-4"/>
                  <c:y val="0.28697753266401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2.6706804931660422E-3"/>
                  <c:y val="0.28362408626272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1.0672910780722823E-3"/>
                  <c:y val="0.26141728542997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25048861848061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2.9442831665492408E-4"/>
                  <c:y val="0.2079457144177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9.8889410095596812E-4"/>
                  <c:y val="0.20476000477985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1.9825086810536137E-3"/>
                  <c:y val="0.20299609896947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20538267992459E-5"/>
                  <c:y val="0.20198765302757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2.2176996124023834E-4"/>
                  <c:y val="0.19351777503351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141408154963E-3"/>
                  <c:y val="0.22437636815476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1.0664580523414133E-3"/>
                  <c:y val="0.27582791717891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6.6919733713143698E-4"/>
                  <c:y val="0.2985266967512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4.0143047178504828E-3"/>
                  <c:y val="0.262620166083331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8520868405259236E-2"/>
                      <c:h val="4.9479951590175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56.6</c:v>
                </c:pt>
                <c:pt idx="1">
                  <c:v>53.7</c:v>
                </c:pt>
                <c:pt idx="2">
                  <c:v>53.4</c:v>
                </c:pt>
                <c:pt idx="3">
                  <c:v>51.4</c:v>
                </c:pt>
                <c:pt idx="4">
                  <c:v>50.4</c:v>
                </c:pt>
                <c:pt idx="5">
                  <c:v>43.8</c:v>
                </c:pt>
                <c:pt idx="6">
                  <c:v>40.9</c:v>
                </c:pt>
                <c:pt idx="7">
                  <c:v>40.700000000000003</c:v>
                </c:pt>
                <c:pt idx="8">
                  <c:v>40.5</c:v>
                </c:pt>
                <c:pt idx="9">
                  <c:v>39.1</c:v>
                </c:pt>
                <c:pt idx="10">
                  <c:v>38.799999999999997</c:v>
                </c:pt>
                <c:pt idx="11">
                  <c:v>53.2</c:v>
                </c:pt>
                <c:pt idx="12">
                  <c:v>37</c:v>
                </c:pt>
                <c:pt idx="13">
                  <c:v>39</c:v>
                </c:pt>
                <c:pt idx="14">
                  <c:v>33.700000000000003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705600"/>
        <c:axId val="7770713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4107764651349155E-2"/>
                  <c:y val="-0.107358893519192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1.4831282670806373E-2"/>
                  <c:y val="-0.13773176810935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4"/>
              <c:layout>
                <c:manualLayout>
                  <c:x val="-1.7456794657676408E-2"/>
                  <c:y val="-6.0511911979995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</c:strCache>
            </c:strRef>
          </c:cat>
          <c:val>
            <c:numRef>
              <c:f>Лист1!$C$2:$C$16</c:f>
              <c:numCache>
                <c:formatCode>0.0</c:formatCode>
                <c:ptCount val="15"/>
                <c:pt idx="0">
                  <c:v>113.88329979879275</c:v>
                </c:pt>
                <c:pt idx="1">
                  <c:v>94.876325088339229</c:v>
                </c:pt>
                <c:pt idx="2">
                  <c:v>99.441340782122893</c:v>
                </c:pt>
                <c:pt idx="3">
                  <c:v>96.254681647940075</c:v>
                </c:pt>
                <c:pt idx="4">
                  <c:v>98.054474708171199</c:v>
                </c:pt>
                <c:pt idx="5">
                  <c:v>86.904761904761912</c:v>
                </c:pt>
                <c:pt idx="6">
                  <c:v>93.378995433789953</c:v>
                </c:pt>
                <c:pt idx="7">
                  <c:v>99.511002444987781</c:v>
                </c:pt>
                <c:pt idx="8">
                  <c:v>99.508599508599502</c:v>
                </c:pt>
                <c:pt idx="9">
                  <c:v>96.543209876543216</c:v>
                </c:pt>
                <c:pt idx="10">
                  <c:v>99.232736572890019</c:v>
                </c:pt>
                <c:pt idx="11">
                  <c:v>137.11340206185568</c:v>
                </c:pt>
                <c:pt idx="12">
                  <c:v>69.548872180451127</c:v>
                </c:pt>
                <c:pt idx="13">
                  <c:v>105.40540540540539</c:v>
                </c:pt>
                <c:pt idx="14">
                  <c:v>86.410256410256409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467648"/>
        <c:axId val="77708672"/>
      </c:lineChart>
      <c:catAx>
        <c:axId val="77705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707136"/>
        <c:crosses val="autoZero"/>
        <c:auto val="1"/>
        <c:lblAlgn val="ctr"/>
        <c:lblOffset val="100"/>
        <c:noMultiLvlLbl val="1"/>
      </c:catAx>
      <c:valAx>
        <c:axId val="7770713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77705600"/>
        <c:crosses val="autoZero"/>
        <c:crossBetween val="between"/>
      </c:valAx>
      <c:valAx>
        <c:axId val="7770867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79467648"/>
        <c:crosses val="max"/>
        <c:crossBetween val="between"/>
      </c:valAx>
      <c:catAx>
        <c:axId val="79467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770867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березень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2021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березень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2022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березень 2021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березень 2022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0.32247</cdr:x>
      <cdr:y>0.06415</cdr:y>
    </cdr:from>
    <cdr:to>
      <cdr:x>0.44497</cdr:x>
      <cdr:y>0.11704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xmlns="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726447" y="373461"/>
          <a:ext cx="1035723" cy="307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8 192,7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0.51571</cdr:x>
      <cdr:y>0.05409</cdr:y>
    </cdr:from>
    <cdr:to>
      <cdr:x>0.59922</cdr:x>
      <cdr:y>0.16147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xmlns="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4360272" y="314910"/>
          <a:ext cx="706068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8 192,0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0.70342</cdr:x>
      <cdr:y>0.06415</cdr:y>
    </cdr:from>
    <cdr:to>
      <cdr:x>0.81268</cdr:x>
      <cdr:y>0.12986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5947361" y="373461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8 046,1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0.12936</cdr:x>
      <cdr:y>0.05409</cdr:y>
    </cdr:from>
    <cdr:to>
      <cdr:x>0.21073</cdr:x>
      <cdr:y>0.10164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1093698" y="314910"/>
          <a:ext cx="687974" cy="276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9 807,3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676995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863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952429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982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2021 - 2022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874060D0-5126-4DE0-8521-BF2D3C6918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697225"/>
              </p:ext>
            </p:extLst>
          </p:nvPr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4991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xmlns="" id="{F581C217-80D8-4414-AEB1-3F54057BC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200608"/>
              </p:ext>
            </p:extLst>
          </p:nvPr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428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BE535667-B504-4822-B980-182857A2E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432025"/>
              </p:ext>
            </p:extLst>
          </p:nvPr>
        </p:nvGraphicFramePr>
        <p:xfrm>
          <a:off x="576775" y="1026942"/>
          <a:ext cx="10803988" cy="54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9275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244</Words>
  <Application>Microsoft Office PowerPoint</Application>
  <PresentationFormat>Произвольный</PresentationFormat>
  <Paragraphs>120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kuruz</cp:lastModifiedBy>
  <cp:revision>82</cp:revision>
  <cp:lastPrinted>2021-08-09T13:56:27Z</cp:lastPrinted>
  <dcterms:created xsi:type="dcterms:W3CDTF">2021-02-11T10:45:09Z</dcterms:created>
  <dcterms:modified xsi:type="dcterms:W3CDTF">2022-08-23T13:30:33Z</dcterms:modified>
</cp:coreProperties>
</file>