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8" r:id="rId2"/>
    <p:sldId id="509" r:id="rId3"/>
    <p:sldId id="510" r:id="rId4"/>
    <p:sldId id="511" r:id="rId5"/>
    <p:sldId id="512" r:id="rId6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CDB5D38-EB82-4DCC-AF23-F52807442232}">
          <p14:sldIdLst>
            <p14:sldId id="508"/>
            <p14:sldId id="509"/>
            <p14:sldId id="510"/>
            <p14:sldId id="511"/>
            <p14:sldId id="51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BA94"/>
    <a:srgbClr val="D2D3D4"/>
    <a:srgbClr val="D1EEFC"/>
    <a:srgbClr val="134E84"/>
    <a:srgbClr val="72EBB1"/>
    <a:srgbClr val="33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1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4.9397526810187956E-2"/>
                  <c:y val="3.854696297764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4.336749579390109E-2"/>
                  <c:y val="2.666202003493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3.2489076202902985E-2"/>
                  <c:y val="4.970113112453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  <c:pt idx="11">
                  <c:v>12823.5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11747.9</c:v>
                </c:pt>
                <c:pt idx="1">
                  <c:v>11750.8</c:v>
                </c:pt>
                <c:pt idx="2">
                  <c:v>11796.2</c:v>
                </c:pt>
                <c:pt idx="3">
                  <c:v>12216.6</c:v>
                </c:pt>
                <c:pt idx="4">
                  <c:v>12170.2</c:v>
                </c:pt>
                <c:pt idx="5">
                  <c:v>12170.4</c:v>
                </c:pt>
                <c:pt idx="6">
                  <c:v>12286.788</c:v>
                </c:pt>
                <c:pt idx="7">
                  <c:v>12265.31</c:v>
                </c:pt>
                <c:pt idx="8">
                  <c:v>12251.102999999999</c:v>
                </c:pt>
                <c:pt idx="9">
                  <c:v>12146.7</c:v>
                </c:pt>
                <c:pt idx="10">
                  <c:v>12137.3</c:v>
                </c:pt>
                <c:pt idx="11">
                  <c:v>12043.2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612800"/>
        <c:axId val="127614336"/>
      </c:lineChart>
      <c:catAx>
        <c:axId val="1276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27614336"/>
        <c:crosses val="autoZero"/>
        <c:auto val="1"/>
        <c:lblAlgn val="ctr"/>
        <c:lblOffset val="100"/>
        <c:noMultiLvlLbl val="0"/>
      </c:catAx>
      <c:valAx>
        <c:axId val="12761433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276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60769324757125E-2"/>
          <c:y val="1.558517063891748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rgbClr val="134E8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201530702055193E-2"/>
                  <c:y val="-4.5633639361699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1DB-ADAC-36ADFF3C2EA5}"/>
                </c:ext>
              </c:extLst>
            </c:dLbl>
            <c:dLbl>
              <c:idx val="1"/>
              <c:layout>
                <c:manualLayout>
                  <c:x val="-3.8604380385076562E-2"/>
                  <c:y val="-4.566535506290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1DB-ADAC-36ADFF3C2EA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E0-41DB-ADAC-36ADFF3C2EA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0-41DB-ADAC-36ADFF3C2EA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E0-41DB-ADAC-36ADFF3C2EA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0-41DB-ADAC-36ADFF3C2EA5}"/>
                </c:ext>
              </c:extLst>
            </c:dLbl>
            <c:dLbl>
              <c:idx val="6"/>
              <c:layout>
                <c:manualLayout>
                  <c:x val="-4.4597865758840421E-2"/>
                  <c:y val="-2.663011666686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E0-41DB-ADAC-36ADFF3C2EA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E0-41DB-ADAC-36ADFF3C2EA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E0-41DB-ADAC-36ADFF3C2EA5}"/>
                </c:ext>
              </c:extLst>
            </c:dLbl>
            <c:dLbl>
              <c:idx val="9"/>
              <c:layout>
                <c:manualLayout>
                  <c:x val="-3.9798204707492943E-2"/>
                  <c:y val="-3.1206185650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E0-41DB-ADAC-36ADFF3C2EA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134E8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0E0-41DB-ADAC-36ADFF3C2EA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134E8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10242.700000000001</c:v>
                </c:pt>
                <c:pt idx="1">
                  <c:v>10288.299999999999</c:v>
                </c:pt>
                <c:pt idx="2">
                  <c:v>10445.6</c:v>
                </c:pt>
                <c:pt idx="3">
                  <c:v>10600.2</c:v>
                </c:pt>
                <c:pt idx="4">
                  <c:v>10345.200000000001</c:v>
                </c:pt>
                <c:pt idx="5">
                  <c:v>10316.4</c:v>
                </c:pt>
                <c:pt idx="6">
                  <c:v>10485</c:v>
                </c:pt>
                <c:pt idx="7">
                  <c:v>10320.9</c:v>
                </c:pt>
                <c:pt idx="8">
                  <c:v>10312.9</c:v>
                </c:pt>
                <c:pt idx="9">
                  <c:v>10325.700000000001</c:v>
                </c:pt>
                <c:pt idx="10">
                  <c:v>10309</c:v>
                </c:pt>
                <c:pt idx="11">
                  <c:v>10263.1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0E0-41DB-ADAC-36ADFF3C2E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rgbClr val="4FBA9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632001459876599E-2"/>
                  <c:y val="2.9140724067581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E0-41DB-ADAC-36ADFF3C2EA5}"/>
                </c:ext>
              </c:extLst>
            </c:dLbl>
            <c:dLbl>
              <c:idx val="1"/>
              <c:layout>
                <c:manualLayout>
                  <c:x val="-3.9798204707492943E-2"/>
                  <c:y val="3.8642297748128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0E0-41DB-ADAC-36ADFF3C2EA5}"/>
                </c:ext>
              </c:extLst>
            </c:dLbl>
            <c:dLbl>
              <c:idx val="2"/>
              <c:layout>
                <c:manualLayout>
                  <c:x val="-5.2808514355067476E-2"/>
                  <c:y val="4.80804400262658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2267043151754676E-2"/>
                      <c:h val="4.10059619888259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0E0-41DB-ADAC-36ADFF3C2EA5}"/>
                </c:ext>
              </c:extLst>
            </c:dLbl>
            <c:dLbl>
              <c:idx val="3"/>
              <c:layout>
                <c:manualLayout>
                  <c:x val="-3.2367301644869832E-2"/>
                  <c:y val="-3.7720853411342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0E0-41DB-ADAC-36ADFF3C2EA5}"/>
                </c:ext>
              </c:extLst>
            </c:dLbl>
            <c:dLbl>
              <c:idx val="4"/>
              <c:layout>
                <c:manualLayout>
                  <c:x val="-3.7495876530480254E-2"/>
                  <c:y val="-4.325027009954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0E0-41DB-ADAC-36ADFF3C2EA5}"/>
                </c:ext>
              </c:extLst>
            </c:dLbl>
            <c:dLbl>
              <c:idx val="5"/>
              <c:layout>
                <c:manualLayout>
                  <c:x val="-3.9437388558014201E-2"/>
                  <c:y val="-3.2922211518955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0E0-41DB-ADAC-36ADFF3C2EA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0E0-41DB-ADAC-36ADFF3C2EA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0E0-41DB-ADAC-36ADFF3C2EA5}"/>
                </c:ext>
              </c:extLst>
            </c:dLbl>
            <c:dLbl>
              <c:idx val="8"/>
              <c:layout>
                <c:manualLayout>
                  <c:x val="-3.4036175069707769E-2"/>
                  <c:y val="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0E0-41DB-ADAC-36ADFF3C2EA5}"/>
                </c:ext>
              </c:extLst>
            </c:dLbl>
            <c:dLbl>
              <c:idx val="9"/>
              <c:layout>
                <c:manualLayout>
                  <c:x val="-3.84276822034781E-2"/>
                  <c:y val="4.9574080652840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4FBA94"/>
                      </a:solidFill>
                      <a:latin typeface="Arial Narrow" panose="020B060602020203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4531548817730178E-2"/>
                      <c:h val="4.57727005131375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30E0-41DB-ADAC-36ADFF3C2EA5}"/>
                </c:ext>
              </c:extLst>
            </c:dLbl>
            <c:dLbl>
              <c:idx val="10"/>
              <c:layout>
                <c:manualLayout>
                  <c:x val="-4.4317682499497912E-2"/>
                  <c:y val="3.2636207207496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0E0-41DB-ADAC-36ADFF3C2EA5}"/>
                </c:ext>
              </c:extLst>
            </c:dLbl>
            <c:dLbl>
              <c:idx val="11"/>
              <c:layout>
                <c:manualLayout>
                  <c:x val="-2.4629001209551058E-2"/>
                  <c:y val="-1.9416577477986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4FBA9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10109.9</c:v>
                </c:pt>
                <c:pt idx="1">
                  <c:v>10151.299999999999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  <c:pt idx="11">
                  <c:v>9948.1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30E0-41DB-ADAC-36ADFF3C2EA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рік</c:v>
                </c:pt>
              </c:strCache>
            </c:strRef>
          </c:tx>
          <c:spPr>
            <a:ln w="28575" cap="rnd">
              <a:solidFill>
                <a:srgbClr val="D2D3D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0E0-41DB-ADAC-36ADFF3C2EA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0E0-41DB-ADAC-36ADFF3C2EA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0E0-41DB-ADAC-36ADFF3C2EA5}"/>
                </c:ext>
              </c:extLst>
            </c:dLbl>
            <c:dLbl>
              <c:idx val="3"/>
              <c:layout>
                <c:manualLayout>
                  <c:x val="-2.9478242625255995E-2"/>
                  <c:y val="5.0336758816730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0E0-41DB-ADAC-36ADFF3C2EA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0E0-41DB-ADAC-36ADFF3C2EA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0E0-41DB-ADAC-36ADFF3C2EA5}"/>
                </c:ext>
              </c:extLst>
            </c:dLbl>
            <c:dLbl>
              <c:idx val="6"/>
              <c:layout>
                <c:manualLayout>
                  <c:x val="-3.1765620651532003E-2"/>
                  <c:y val="4.2900646718804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0E0-41DB-ADAC-36ADFF3C2EA5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0E0-41DB-ADAC-36ADFF3C2EA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0E0-41DB-ADAC-36ADFF3C2EA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0E0-41DB-ADAC-36ADFF3C2EA5}"/>
                </c:ext>
              </c:extLst>
            </c:dLbl>
            <c:dLbl>
              <c:idx val="10"/>
              <c:layout>
                <c:manualLayout>
                  <c:x val="-2.5233364134283891E-2"/>
                  <c:y val="3.136513948997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0E0-41DB-ADAC-36ADFF3C2EA5}"/>
                </c:ext>
              </c:extLst>
            </c:dLbl>
            <c:dLbl>
              <c:idx val="11"/>
              <c:layout>
                <c:manualLayout>
                  <c:x val="-1.4410223687519701E-2"/>
                  <c:y val="1.9543627949677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0E0-41DB-ADAC-36ADFF3C2E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D2D3D4"/>
                    </a:solidFill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#\ ##0.0</c:formatCode>
                <c:ptCount val="12"/>
                <c:pt idx="0">
                  <c:v>9476.6</c:v>
                </c:pt>
                <c:pt idx="1">
                  <c:v>9496.7999999999993</c:v>
                </c:pt>
                <c:pt idx="2">
                  <c:v>9529.4</c:v>
                </c:pt>
                <c:pt idx="3">
                  <c:v>9773.7000000000007</c:v>
                </c:pt>
                <c:pt idx="4">
                  <c:v>9732.6</c:v>
                </c:pt>
                <c:pt idx="5">
                  <c:v>9745.2999999999993</c:v>
                </c:pt>
                <c:pt idx="6">
                  <c:v>9863.9310000000005</c:v>
                </c:pt>
                <c:pt idx="7">
                  <c:v>9850.5740000000005</c:v>
                </c:pt>
                <c:pt idx="8">
                  <c:v>9850.92</c:v>
                </c:pt>
                <c:pt idx="9">
                  <c:v>9888.6</c:v>
                </c:pt>
                <c:pt idx="10">
                  <c:v>9884.4</c:v>
                </c:pt>
                <c:pt idx="11">
                  <c:v>9807.2999999999993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30E0-41DB-ADAC-36ADFF3C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091264"/>
        <c:axId val="84092800"/>
      </c:lineChart>
      <c:catAx>
        <c:axId val="8409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4092800"/>
        <c:crosses val="autoZero"/>
        <c:auto val="1"/>
        <c:lblAlgn val="ctr"/>
        <c:lblOffset val="100"/>
        <c:noMultiLvlLbl val="0"/>
      </c:catAx>
      <c:valAx>
        <c:axId val="8409280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8409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43895605802"/>
          <c:y val="5.3214301489928159E-2"/>
          <c:w val="0.88037561043941981"/>
          <c:h val="0.675883410985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січень-грудень 2020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D1EEFC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BA-44F5-BF78-E0DC5283C7D6}"/>
              </c:ext>
            </c:extLst>
          </c:dPt>
          <c:dLbls>
            <c:dLbl>
              <c:idx val="0"/>
              <c:layout>
                <c:manualLayout>
                  <c:x val="-7.6683508595663287E-3"/>
                  <c:y val="-2.3796497601929211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BA-44F5-BF78-E0DC5283C7D6}"/>
                </c:ext>
              </c:extLst>
            </c:dLbl>
            <c:dLbl>
              <c:idx val="1"/>
              <c:layout>
                <c:manualLayout>
                  <c:x val="-7.6682301000371936E-3"/>
                  <c:y val="-2.1036203803694389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BA-44F5-BF78-E0DC5283C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3963.3</c:v>
                </c:pt>
                <c:pt idx="1">
                  <c:v>4064.8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BA-44F5-BF78-E0DC5283C7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січень-грудень 2021</c:v>
                </c:pt>
              </c:strCache>
            </c:strRef>
          </c:tx>
          <c:spPr>
            <a:solidFill>
              <a:srgbClr val="134E8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2BA-44F5-BF78-E0DC5283C7D6}"/>
              </c:ext>
            </c:extLst>
          </c:dPt>
          <c:dPt>
            <c:idx val="1"/>
            <c:invertIfNegative val="0"/>
            <c:bubble3D val="0"/>
            <c:spPr>
              <a:solidFill>
                <a:srgbClr val="134E84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2BA-44F5-BF78-E0DC5283C7D6}"/>
              </c:ext>
            </c:extLst>
          </c:dPt>
          <c:dLbls>
            <c:dLbl>
              <c:idx val="0"/>
              <c:layout>
                <c:manualLayout>
                  <c:x val="-3.0672920400148774E-3"/>
                  <c:y val="-2.3711066747241185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BA-44F5-BF78-E0DC5283C7D6}"/>
                </c:ext>
              </c:extLst>
            </c:dLbl>
            <c:dLbl>
              <c:idx val="1"/>
              <c:layout>
                <c:manualLayout>
                  <c:x val="3.067292040014765E-3"/>
                  <c:y val="-2.3332539411179274E-2"/>
                </c:manualLayout>
              </c:layout>
              <c:numFmt formatCode="#,##0.0" sourceLinked="0"/>
              <c:spPr/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BA-44F5-BF78-E0DC5283C7D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4683.3</c:v>
                </c:pt>
                <c:pt idx="1">
                  <c:v>3811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2BA-44F5-BF78-E0DC5283C7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5219584"/>
        <c:axId val="36339712"/>
      </c:barChart>
      <c:catAx>
        <c:axId val="12521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uk-UA"/>
          </a:p>
        </c:txPr>
        <c:crossAx val="36339712"/>
        <c:crosses val="autoZero"/>
        <c:auto val="1"/>
        <c:lblAlgn val="ctr"/>
        <c:lblOffset val="100"/>
        <c:noMultiLvlLbl val="0"/>
      </c:catAx>
      <c:valAx>
        <c:axId val="3633971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\ ##0.0\ _₴_-;\-* #\ ##0.0\ _₴_-;_-* &quot;-&quot;??\ _₴_-;_-@_-" sourceLinked="1"/>
        <c:majorTickMark val="out"/>
        <c:minorTickMark val="none"/>
        <c:tickLblPos val="nextTo"/>
        <c:crossAx val="125219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928823480779916E-2"/>
          <c:y val="4.3628586067949631E-3"/>
          <c:w val="0.76894451738903813"/>
          <c:h val="0.762547281775088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</c:v>
                </c:pt>
              </c:strCache>
            </c:strRef>
          </c:tx>
          <c:spPr>
            <a:solidFill>
              <a:srgbClr val="72EBB1"/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55-4CEF-971F-1E640847664A}"/>
                </c:ext>
              </c:extLst>
            </c:dLbl>
            <c:dLbl>
              <c:idx val="1"/>
              <c:layout>
                <c:manualLayout>
                  <c:x val="3.7374860746118132E-4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5-4CEF-971F-1E640847664A}"/>
                </c:ext>
              </c:extLst>
            </c:dLbl>
            <c:dLbl>
              <c:idx val="3"/>
              <c:layout>
                <c:manualLayout>
                  <c:x val="-1.0029709466046891E-3"/>
                  <c:y val="2.1017298390842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жовтень 2021</c:v>
                </c:pt>
                <c:pt idx="3">
                  <c:v>листопад 2021</c:v>
                </c:pt>
                <c:pt idx="4">
                  <c:v>грудень 2021</c:v>
                </c:pt>
              </c:strCache>
            </c:strRef>
          </c:cat>
          <c:val>
            <c:numRef>
              <c:f>Лист1!$B$2:$B$6</c:f>
              <c:numCache>
                <c:formatCode>_-* #,##0.0\ _₴_-;\-* #,##0.0\ _₴_-;_-* "-"??\ _₴_-;_-@_-</c:formatCode>
                <c:ptCount val="5"/>
                <c:pt idx="0">
                  <c:v>1127.5</c:v>
                </c:pt>
                <c:pt idx="1">
                  <c:v>1640.4</c:v>
                </c:pt>
                <c:pt idx="2">
                  <c:v>1125.2</c:v>
                </c:pt>
                <c:pt idx="3">
                  <c:v>1133.5999999999999</c:v>
                </c:pt>
                <c:pt idx="4">
                  <c:v>1123.5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55-4CEF-971F-1E640847664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5000,0/6000,0/6500,0 грн</c:v>
                </c:pt>
              </c:strCache>
            </c:strRef>
          </c:tx>
          <c:spPr>
            <a:solidFill>
              <a:srgbClr val="D2D3D4"/>
            </a:solidFill>
          </c:spPr>
          <c:invertIfNegative val="0"/>
          <c:dLbls>
            <c:dLbl>
              <c:idx val="0"/>
              <c:layout>
                <c:manualLayout>
                  <c:x val="-6.1361005554069889E-3"/>
                  <c:y val="7.99848171331414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55-4CEF-971F-1E640847664A}"/>
                </c:ext>
              </c:extLst>
            </c:dLbl>
            <c:dLbl>
              <c:idx val="1"/>
              <c:layout>
                <c:manualLayout>
                  <c:x val="-4.4463074051544899E-3"/>
                  <c:y val="-1.13022085168152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5-4CEF-971F-1E640847664A}"/>
                </c:ext>
              </c:extLst>
            </c:dLbl>
            <c:dLbl>
              <c:idx val="3"/>
              <c:layout>
                <c:manualLayout>
                  <c:x val="3.2525590839183982E-3"/>
                  <c:y val="-4.5222575354211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9B-4EDB-AF3E-E7809A1C73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жовтень 2021</c:v>
                </c:pt>
                <c:pt idx="3">
                  <c:v>листопад 2021</c:v>
                </c:pt>
                <c:pt idx="4">
                  <c:v>грудень 2021</c:v>
                </c:pt>
              </c:strCache>
            </c:strRef>
          </c:cat>
          <c:val>
            <c:numRef>
              <c:f>Лист1!$C$2:$C$6</c:f>
              <c:numCache>
                <c:formatCode>_-* #,##0.0\ _₴_-;\-* #,##0.0\ _₴_-;_-* "-"??\ _₴_-;_-@_-</c:formatCode>
                <c:ptCount val="5"/>
                <c:pt idx="0">
                  <c:v>658.2</c:v>
                </c:pt>
                <c:pt idx="1">
                  <c:v>779.3</c:v>
                </c:pt>
                <c:pt idx="2">
                  <c:v>518.6</c:v>
                </c:pt>
                <c:pt idx="3">
                  <c:v>508.5</c:v>
                </c:pt>
                <c:pt idx="4">
                  <c:v>726.5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255-4CEF-971F-1E640847664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5000,01/6000,01/6500,01 грн до 3–х мін. з/п</c:v>
                </c:pt>
              </c:strCache>
            </c:strRef>
          </c:tx>
          <c:spPr>
            <a:solidFill>
              <a:srgbClr val="D1EEFC"/>
            </a:solidFill>
          </c:spPr>
          <c:invertIfNegative val="0"/>
          <c:dLbls>
            <c:dLbl>
              <c:idx val="0"/>
              <c:layout>
                <c:manualLayout>
                  <c:x val="5.8971853063334275E-4"/>
                  <c:y val="-2.4307306018975686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55-4CEF-971F-1E640847664A}"/>
                </c:ext>
              </c:extLst>
            </c:dLbl>
            <c:dLbl>
              <c:idx val="1"/>
              <c:layout>
                <c:manualLayout>
                  <c:x val="5.8971853063331521E-4"/>
                  <c:y val="-3.7478501327150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55-4CEF-971F-1E640847664A}"/>
                </c:ext>
              </c:extLst>
            </c:dLbl>
            <c:dLbl>
              <c:idx val="3"/>
              <c:layout>
                <c:manualLayout>
                  <c:x val="5.4107207422552728E-3"/>
                  <c:y val="1.2186975630342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9B-4EDB-AF3E-E7809A1C73E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жовтень 2021</c:v>
                </c:pt>
                <c:pt idx="3">
                  <c:v>листопад 2021</c:v>
                </c:pt>
                <c:pt idx="4">
                  <c:v>грудень 2021</c:v>
                </c:pt>
              </c:strCache>
            </c:strRef>
          </c:cat>
          <c:val>
            <c:numRef>
              <c:f>Лист1!$D$2:$D$6</c:f>
              <c:numCache>
                <c:formatCode>_-* #,##0.0\ _₴_-;\-* #,##0.0\ _₴_-;_-* "-"??\ _₴_-;_-@_-</c:formatCode>
                <c:ptCount val="5"/>
                <c:pt idx="0">
                  <c:v>5504.7</c:v>
                </c:pt>
                <c:pt idx="1">
                  <c:v>5706.6</c:v>
                </c:pt>
                <c:pt idx="2">
                  <c:v>6227</c:v>
                </c:pt>
                <c:pt idx="3">
                  <c:v>6229.5</c:v>
                </c:pt>
                <c:pt idx="4">
                  <c:v>5696.5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255-4CEF-971F-1E640847664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rgbClr val="4FBA94"/>
            </a:solidFill>
          </c:spPr>
          <c:invertIfNegative val="0"/>
          <c:dLbls>
            <c:dLbl>
              <c:idx val="0"/>
              <c:layout>
                <c:manualLayout>
                  <c:x val="-1.2773686584119078E-4"/>
                  <c:y val="-6.544287910192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255-4CEF-971F-1E640847664A}"/>
                </c:ext>
              </c:extLst>
            </c:dLbl>
            <c:dLbl>
              <c:idx val="1"/>
              <c:layout>
                <c:manualLayout>
                  <c:x val="1.87583952985258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55-4CEF-971F-1E640847664A}"/>
                </c:ext>
              </c:extLst>
            </c:dLbl>
            <c:dLbl>
              <c:idx val="3"/>
              <c:layout>
                <c:manualLayout>
                  <c:x val="2.7510736106160535E-3"/>
                  <c:y val="2.1814293033974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B-4EDB-AF3E-E7809A1C73EF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55-4CEF-971F-1E64084766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грудень 2020</c:v>
                </c:pt>
                <c:pt idx="1">
                  <c:v>січень 2021 </c:v>
                </c:pt>
                <c:pt idx="2">
                  <c:v>жовтень 2021</c:v>
                </c:pt>
                <c:pt idx="3">
                  <c:v>листопад 2021</c:v>
                </c:pt>
                <c:pt idx="4">
                  <c:v>грудень 2021</c:v>
                </c:pt>
              </c:strCache>
            </c:strRef>
          </c:cat>
          <c:val>
            <c:numRef>
              <c:f>Лист1!$E$2:$E$6</c:f>
              <c:numCache>
                <c:formatCode>_-* #,##0.0\ _₴_-;\-* #,##0.0\ _₴_-;_-* "-"??\ _₴_-;_-@_-</c:formatCode>
                <c:ptCount val="5"/>
                <c:pt idx="0">
                  <c:v>2657.7</c:v>
                </c:pt>
                <c:pt idx="1">
                  <c:v>1350.3</c:v>
                </c:pt>
                <c:pt idx="2">
                  <c:v>2017.8</c:v>
                </c:pt>
                <c:pt idx="3">
                  <c:v>2012.8</c:v>
                </c:pt>
                <c:pt idx="4">
                  <c:v>2260.8000000000002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255-4CEF-971F-1E640847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141568"/>
        <c:axId val="84143104"/>
      </c:barChart>
      <c:catAx>
        <c:axId val="84141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uk-UA"/>
          </a:p>
        </c:txPr>
        <c:crossAx val="84143104"/>
        <c:crosses val="autoZero"/>
        <c:auto val="1"/>
        <c:lblAlgn val="ctr"/>
        <c:lblOffset val="100"/>
        <c:noMultiLvlLbl val="0"/>
      </c:catAx>
      <c:valAx>
        <c:axId val="84143104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841415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531800788192596E-2"/>
          <c:y val="0.84322005371903697"/>
          <c:w val="0.98046819921180739"/>
          <c:h val="0.14795950944941461"/>
        </c:manualLayout>
      </c:layout>
      <c:overlay val="0"/>
      <c:txPr>
        <a:bodyPr/>
        <a:lstStyle/>
        <a:p>
          <a:pPr>
            <a:defRPr b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lang="en-US" sz="1200" b="1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pPr>
      <a:endParaRPr lang="uk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2.7854587045956369E-17"/>
                  <c:y val="0.16839397045844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0B-4EA0-B2E0-6C911275E343}"/>
                </c:ext>
              </c:extLst>
            </c:dLbl>
            <c:dLbl>
              <c:idx val="1"/>
              <c:layout>
                <c:manualLayout>
                  <c:x val="1.9231252370259053E-3"/>
                  <c:y val="0.15602878572157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B-4EA0-B2E0-6C911275E343}"/>
                </c:ext>
              </c:extLst>
            </c:dLbl>
            <c:dLbl>
              <c:idx val="2"/>
              <c:layout>
                <c:manualLayout>
                  <c:x val="3.8461308395114605E-3"/>
                  <c:y val="0.208796138961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0B-4EA0-B2E0-6C911275E343}"/>
                </c:ext>
              </c:extLst>
            </c:dLbl>
            <c:dLbl>
              <c:idx val="3"/>
              <c:layout>
                <c:manualLayout>
                  <c:x val="5.769256076537394E-3"/>
                  <c:y val="0.17489746379063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B-4EA0-B2E0-6C911275E343}"/>
                </c:ext>
              </c:extLst>
            </c:dLbl>
            <c:dLbl>
              <c:idx val="4"/>
              <c:layout>
                <c:manualLayout>
                  <c:x val="0"/>
                  <c:y val="0.1709839463670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0B-4EA0-B2E0-6C911275E343}"/>
                </c:ext>
              </c:extLst>
            </c:dLbl>
            <c:dLbl>
              <c:idx val="5"/>
              <c:layout>
                <c:manualLayout>
                  <c:x val="1.4699495979680712E-3"/>
                  <c:y val="0.1658549430599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B-4EA0-B2E0-6C911275E343}"/>
                </c:ext>
              </c:extLst>
            </c:dLbl>
            <c:dLbl>
              <c:idx val="6"/>
              <c:layout>
                <c:manualLayout>
                  <c:x val="2.1644281050247705E-3"/>
                  <c:y val="0.14162398095981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0B-4EA0-B2E0-6C911275E343}"/>
                </c:ext>
              </c:extLst>
            </c:dLbl>
            <c:dLbl>
              <c:idx val="7"/>
              <c:layout>
                <c:manualLayout>
                  <c:x val="-1.5440033784795324E-3"/>
                  <c:y val="0.144536817390275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0B-4EA0-B2E0-6C911275E343}"/>
                </c:ext>
              </c:extLst>
            </c:dLbl>
            <c:dLbl>
              <c:idx val="8"/>
              <c:layout>
                <c:manualLayout>
                  <c:x val="-2.4644715323685085E-5"/>
                  <c:y val="0.33059816350216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0B-4EA0-B2E0-6C911275E343}"/>
                </c:ext>
              </c:extLst>
            </c:dLbl>
            <c:dLbl>
              <c:idx val="9"/>
              <c:layout>
                <c:manualLayout>
                  <c:x val="-3.3046649096340501E-3"/>
                  <c:y val="0.30809795774856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0B-4EA0-B2E0-6C911275E343}"/>
                </c:ext>
              </c:extLst>
            </c:dLbl>
            <c:dLbl>
              <c:idx val="10"/>
              <c:layout>
                <c:manualLayout>
                  <c:x val="-2.0981505696398639E-3"/>
                  <c:y val="0.30154258278339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0B-4EA0-B2E0-6C911275E343}"/>
                </c:ext>
              </c:extLst>
            </c:dLbl>
            <c:dLbl>
              <c:idx val="11"/>
              <c:layout>
                <c:manualLayout>
                  <c:x val="2.0019643991533546E-3"/>
                  <c:y val="0.29610340942577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0B-4EA0-B2E0-6C911275E343}"/>
                </c:ext>
              </c:extLst>
            </c:dLbl>
            <c:dLbl>
              <c:idx val="12"/>
              <c:layout>
                <c:manualLayout>
                  <c:x val="-2.460045054367917E-3"/>
                  <c:y val="0.38806976250715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0B-4EA0-B2E0-6C911275E343}"/>
                </c:ext>
              </c:extLst>
            </c:dLbl>
            <c:dLbl>
              <c:idx val="13"/>
              <c:layout>
                <c:manualLayout>
                  <c:x val="-1.8446449785197298E-3"/>
                  <c:y val="0.37803141302240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0B-4EA0-B2E0-6C911275E343}"/>
                </c:ext>
              </c:extLst>
            </c:dLbl>
            <c:dLbl>
              <c:idx val="14"/>
              <c:layout>
                <c:manualLayout>
                  <c:x val="-3.0387173263115835E-3"/>
                  <c:y val="0.402922466258742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B0B-4EA0-B2E0-6C911275E343}"/>
                </c:ext>
              </c:extLst>
            </c:dLbl>
            <c:dLbl>
              <c:idx val="15"/>
              <c:layout>
                <c:manualLayout>
                  <c:x val="1.5192390286153858E-3"/>
                  <c:y val="0.40819479724265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675066606530371E-2"/>
                      <c:h val="7.26090918642694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B0B-4EA0-B2E0-6C911275E343}"/>
                </c:ext>
              </c:extLst>
            </c:dLbl>
            <c:dLbl>
              <c:idx val="16"/>
              <c:layout>
                <c:manualLayout>
                  <c:x val="1.6270297495200485E-4"/>
                  <c:y val="0.41754132941272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B0B-4EA0-B2E0-6C911275E343}"/>
                </c:ext>
              </c:extLst>
            </c:dLbl>
            <c:dLbl>
              <c:idx val="17"/>
              <c:layout>
                <c:manualLayout>
                  <c:x val="0"/>
                  <c:y val="0.343669162397162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B0B-4EA0-B2E0-6C911275E343}"/>
                </c:ext>
              </c:extLst>
            </c:dLbl>
            <c:dLbl>
              <c:idx val="18"/>
              <c:layout>
                <c:manualLayout>
                  <c:x val="-1.5193586631557917E-3"/>
                  <c:y val="0.32407264846965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B0B-4EA0-B2E0-6C911275E343}"/>
                </c:ext>
              </c:extLst>
            </c:dLbl>
            <c:dLbl>
              <c:idx val="19"/>
              <c:layout>
                <c:manualLayout>
                  <c:x val="1.9131955701721264E-3"/>
                  <c:y val="0.32421448314976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B0B-4EA0-B2E0-6C911275E343}"/>
                </c:ext>
              </c:extLst>
            </c:dLbl>
            <c:dLbl>
              <c:idx val="20"/>
              <c:layout>
                <c:manualLayout>
                  <c:x val="2.7133113764072395E-3"/>
                  <c:y val="0.32294133027119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B0B-4EA0-B2E0-6C911275E343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3B0B-4EA0-B2E0-6C911275E343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B0B-4EA0-B2E0-6C911275E343}"/>
                </c:ext>
              </c:extLst>
            </c:dLbl>
            <c:dLbl>
              <c:idx val="23"/>
              <c:layout>
                <c:manualLayout>
                  <c:x val="1.0367529271581174E-3"/>
                  <c:y val="0.29465669568865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  <c:pt idx="18">
                  <c:v>липень 2021</c:v>
                </c:pt>
                <c:pt idx="19">
                  <c:v>серпень 2021</c:v>
                </c:pt>
                <c:pt idx="20">
                  <c:v>вересень 2021</c:v>
                </c:pt>
                <c:pt idx="21">
                  <c:v>жовтень 2021</c:v>
                </c:pt>
                <c:pt idx="22">
                  <c:v>листопад 2021</c:v>
                </c:pt>
                <c:pt idx="23">
                  <c:v>грудень 2021</c:v>
                </c:pt>
              </c:strCache>
            </c:strRef>
          </c:cat>
          <c:val>
            <c:numRef>
              <c:f>Лист1!$B$2:$B$25</c:f>
              <c:numCache>
                <c:formatCode>0.0</c:formatCode>
                <c:ptCount val="24"/>
                <c:pt idx="0">
                  <c:v>36.6</c:v>
                </c:pt>
                <c:pt idx="1">
                  <c:v>34.200000000000003</c:v>
                </c:pt>
                <c:pt idx="2">
                  <c:v>46.2</c:v>
                </c:pt>
                <c:pt idx="3">
                  <c:v>37.9</c:v>
                </c:pt>
                <c:pt idx="4">
                  <c:v>39.299999999999997</c:v>
                </c:pt>
                <c:pt idx="5">
                  <c:v>36.200000000000003</c:v>
                </c:pt>
                <c:pt idx="6">
                  <c:v>34.299999999999997</c:v>
                </c:pt>
                <c:pt idx="7">
                  <c:v>34.5</c:v>
                </c:pt>
                <c:pt idx="8">
                  <c:v>52.8</c:v>
                </c:pt>
                <c:pt idx="9">
                  <c:v>50.8</c:v>
                </c:pt>
                <c:pt idx="10">
                  <c:v>50.3</c:v>
                </c:pt>
                <c:pt idx="11">
                  <c:v>49.7</c:v>
                </c:pt>
                <c:pt idx="12">
                  <c:v>56.6</c:v>
                </c:pt>
                <c:pt idx="13">
                  <c:v>53.7</c:v>
                </c:pt>
                <c:pt idx="14">
                  <c:v>53.4</c:v>
                </c:pt>
                <c:pt idx="15">
                  <c:v>51.4</c:v>
                </c:pt>
                <c:pt idx="16">
                  <c:v>50.4</c:v>
                </c:pt>
                <c:pt idx="17">
                  <c:v>43.8</c:v>
                </c:pt>
                <c:pt idx="18">
                  <c:v>40.9</c:v>
                </c:pt>
                <c:pt idx="19">
                  <c:v>40.700000000000003</c:v>
                </c:pt>
                <c:pt idx="20">
                  <c:v>40.5</c:v>
                </c:pt>
                <c:pt idx="21">
                  <c:v>39.1</c:v>
                </c:pt>
                <c:pt idx="22">
                  <c:v>38.799999999999997</c:v>
                </c:pt>
                <c:pt idx="23">
                  <c:v>53.2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498688"/>
        <c:axId val="12650022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rgbClr val="134E8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B0B-4EA0-B2E0-6C911275E343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B0B-4EA0-B2E0-6C911275E343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B0B-4EA0-B2E0-6C911275E343}"/>
                </c:ext>
              </c:extLst>
            </c:dLbl>
            <c:dLbl>
              <c:idx val="3"/>
              <c:layout>
                <c:manualLayout>
                  <c:x val="-2.4524004072359756E-2"/>
                  <c:y val="-5.71976341228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B0B-4EA0-B2E0-6C911275E343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B0B-4EA0-B2E0-6C911275E343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B0B-4EA0-B2E0-6C911275E343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B0B-4EA0-B2E0-6C911275E343}"/>
                </c:ext>
              </c:extLst>
            </c:dLbl>
            <c:dLbl>
              <c:idx val="7"/>
              <c:layout>
                <c:manualLayout>
                  <c:x val="-4.2756308030229256E-2"/>
                  <c:y val="-6.1299642371319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B0B-4EA0-B2E0-6C911275E343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B0B-4EA0-B2E0-6C911275E343}"/>
                </c:ext>
              </c:extLst>
            </c:dLbl>
            <c:dLbl>
              <c:idx val="9"/>
              <c:layout>
                <c:manualLayout>
                  <c:x val="-1.5720696416586612E-2"/>
                  <c:y val="-5.246670104291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3B0B-4EA0-B2E0-6C911275E343}"/>
                </c:ext>
              </c:extLst>
            </c:dLbl>
            <c:dLbl>
              <c:idx val="10"/>
              <c:layout>
                <c:manualLayout>
                  <c:x val="-2.8358171457830619E-2"/>
                  <c:y val="-6.8724501250478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B0B-4EA0-B2E0-6C911275E343}"/>
                </c:ext>
              </c:extLst>
            </c:dLbl>
            <c:dLbl>
              <c:idx val="11"/>
              <c:layout>
                <c:manualLayout>
                  <c:x val="-4.3310455221389696E-2"/>
                  <c:y val="-4.6318540909320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3B0B-4EA0-B2E0-6C911275E343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3B0B-4EA0-B2E0-6C911275E343}"/>
                </c:ext>
              </c:extLst>
            </c:dLbl>
            <c:dLbl>
              <c:idx val="13"/>
              <c:layout>
                <c:manualLayout>
                  <c:x val="-1.5407852093425116E-2"/>
                  <c:y val="-4.9317597895322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3B0B-4EA0-B2E0-6C911275E343}"/>
                </c:ext>
              </c:extLst>
            </c:dLbl>
            <c:dLbl>
              <c:idx val="14"/>
              <c:layout>
                <c:manualLayout>
                  <c:x val="-3.0387173263115835E-2"/>
                  <c:y val="2.133118939016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3B0B-4EA0-B2E0-6C911275E343}"/>
                </c:ext>
              </c:extLst>
            </c:dLbl>
            <c:dLbl>
              <c:idx val="15"/>
              <c:layout>
                <c:manualLayout>
                  <c:x val="-3.0672980180145692E-2"/>
                  <c:y val="-3.1318590364834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3B0B-4EA0-B2E0-6C911275E343}"/>
                </c:ext>
              </c:extLst>
            </c:dLbl>
            <c:dLbl>
              <c:idx val="16"/>
              <c:layout>
                <c:manualLayout>
                  <c:x val="-3.1950916340762241E-2"/>
                  <c:y val="-3.2473236635673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3B0B-4EA0-B2E0-6C911275E343}"/>
                </c:ext>
              </c:extLst>
            </c:dLbl>
            <c:dLbl>
              <c:idx val="17"/>
              <c:layout>
                <c:manualLayout>
                  <c:x val="-2.2790379947336875E-2"/>
                  <c:y val="2.1331189390168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3B0B-4EA0-B2E0-6C911275E343}"/>
                </c:ext>
              </c:extLst>
            </c:dLbl>
            <c:dLbl>
              <c:idx val="18"/>
              <c:layout>
                <c:manualLayout>
                  <c:x val="-3.3398853183295669E-2"/>
                  <c:y val="-4.1183938864773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3B0B-4EA0-B2E0-6C911275E343}"/>
                </c:ext>
              </c:extLst>
            </c:dLbl>
            <c:dLbl>
              <c:idx val="19"/>
              <c:layout>
                <c:manualLayout>
                  <c:x val="-2.9394924384988735E-2"/>
                  <c:y val="-3.2665646576717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3B0B-4EA0-B2E0-6C911275E343}"/>
                </c:ext>
              </c:extLst>
            </c:dLbl>
            <c:dLbl>
              <c:idx val="20"/>
              <c:layout>
                <c:manualLayout>
                  <c:x val="-2.5873481688139074E-2"/>
                  <c:y val="-3.7598320826687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3B0B-4EA0-B2E0-6C911275E343}"/>
                </c:ext>
              </c:extLst>
            </c:dLbl>
            <c:dLbl>
              <c:idx val="21"/>
              <c:layout>
                <c:manualLayout>
                  <c:x val="-2.4647565324952232E-2"/>
                  <c:y val="-3.621788397955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3B0B-4EA0-B2E0-6C911275E343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3B0B-4EA0-B2E0-6C911275E343}"/>
                </c:ext>
              </c:extLst>
            </c:dLbl>
            <c:dLbl>
              <c:idx val="23"/>
              <c:layout>
                <c:manualLayout>
                  <c:x val="-2.2307774211339313E-2"/>
                  <c:y val="-4.1376348805817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3B0B-4EA0-B2E0-6C911275E3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134E84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січень 2020</c:v>
                </c:pt>
                <c:pt idx="1">
                  <c:v>лютий 2020</c:v>
                </c:pt>
                <c:pt idx="2">
                  <c:v>березень 2020</c:v>
                </c:pt>
                <c:pt idx="3">
                  <c:v>квітень 2020</c:v>
                </c:pt>
                <c:pt idx="4">
                  <c:v>травень 2020</c:v>
                </c:pt>
                <c:pt idx="5">
                  <c:v>червень 2020</c:v>
                </c:pt>
                <c:pt idx="6">
                  <c:v>липень 2020</c:v>
                </c:pt>
                <c:pt idx="7">
                  <c:v>серпень 2020</c:v>
                </c:pt>
                <c:pt idx="8">
                  <c:v>вересень 2020</c:v>
                </c:pt>
                <c:pt idx="9">
                  <c:v>жовтень 2020</c:v>
                </c:pt>
                <c:pt idx="10">
                  <c:v>листопад 2020</c:v>
                </c:pt>
                <c:pt idx="11">
                  <c:v>грудень 2020</c:v>
                </c:pt>
                <c:pt idx="12">
                  <c:v>січень 2021</c:v>
                </c:pt>
                <c:pt idx="13">
                  <c:v>лютий 2021</c:v>
                </c:pt>
                <c:pt idx="14">
                  <c:v>березень 2021</c:v>
                </c:pt>
                <c:pt idx="15">
                  <c:v>квітень 2021</c:v>
                </c:pt>
                <c:pt idx="16">
                  <c:v>травень 2021</c:v>
                </c:pt>
                <c:pt idx="17">
                  <c:v>червень 2021</c:v>
                </c:pt>
                <c:pt idx="18">
                  <c:v>липень 2021</c:v>
                </c:pt>
                <c:pt idx="19">
                  <c:v>серпень 2021</c:v>
                </c:pt>
                <c:pt idx="20">
                  <c:v>вересень 2021</c:v>
                </c:pt>
                <c:pt idx="21">
                  <c:v>жовтень 2021</c:v>
                </c:pt>
                <c:pt idx="22">
                  <c:v>листопад 2021</c:v>
                </c:pt>
                <c:pt idx="23">
                  <c:v>грудень 2021</c:v>
                </c:pt>
              </c:strCache>
            </c:strRef>
          </c:cat>
          <c:val>
            <c:numRef>
              <c:f>Лист1!$C$2:$C$25</c:f>
              <c:numCache>
                <c:formatCode>0.0</c:formatCode>
                <c:ptCount val="24"/>
                <c:pt idx="0">
                  <c:v>129.30000000000001</c:v>
                </c:pt>
                <c:pt idx="1">
                  <c:v>93.442622950819683</c:v>
                </c:pt>
                <c:pt idx="2">
                  <c:v>135.08771929824562</c:v>
                </c:pt>
                <c:pt idx="3">
                  <c:v>82.034632034632025</c:v>
                </c:pt>
                <c:pt idx="4">
                  <c:v>103.69393139841688</c:v>
                </c:pt>
                <c:pt idx="5">
                  <c:v>92.111959287531818</c:v>
                </c:pt>
                <c:pt idx="6">
                  <c:v>94.751381215469593</c:v>
                </c:pt>
                <c:pt idx="7">
                  <c:v>100.58309037900874</c:v>
                </c:pt>
                <c:pt idx="8">
                  <c:v>153.04347826086953</c:v>
                </c:pt>
                <c:pt idx="9">
                  <c:v>96.212121212121218</c:v>
                </c:pt>
                <c:pt idx="10">
                  <c:v>99.015748031496059</c:v>
                </c:pt>
                <c:pt idx="11">
                  <c:v>98.807157057654081</c:v>
                </c:pt>
                <c:pt idx="12">
                  <c:v>113.88329979879275</c:v>
                </c:pt>
                <c:pt idx="13">
                  <c:v>94.876325088339229</c:v>
                </c:pt>
                <c:pt idx="14">
                  <c:v>99.441340782122893</c:v>
                </c:pt>
                <c:pt idx="15">
                  <c:v>96.254681647940075</c:v>
                </c:pt>
                <c:pt idx="16">
                  <c:v>98.054474708171199</c:v>
                </c:pt>
                <c:pt idx="17">
                  <c:v>86.904761904761912</c:v>
                </c:pt>
                <c:pt idx="18">
                  <c:v>93.378995433789953</c:v>
                </c:pt>
                <c:pt idx="19">
                  <c:v>99.511002444987781</c:v>
                </c:pt>
                <c:pt idx="20">
                  <c:v>99.508599508599502</c:v>
                </c:pt>
                <c:pt idx="21">
                  <c:v>96.543209876543216</c:v>
                </c:pt>
                <c:pt idx="22">
                  <c:v>99.232736572890019</c:v>
                </c:pt>
                <c:pt idx="23">
                  <c:v>137.11340206185568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1-3B0B-4EA0-B2E0-6C911275E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884480"/>
        <c:axId val="126882944"/>
      </c:lineChart>
      <c:catAx>
        <c:axId val="126498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6500224"/>
        <c:crosses val="autoZero"/>
        <c:auto val="1"/>
        <c:lblAlgn val="ctr"/>
        <c:lblOffset val="100"/>
        <c:noMultiLvlLbl val="1"/>
      </c:catAx>
      <c:valAx>
        <c:axId val="12650022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26498688"/>
        <c:crosses val="autoZero"/>
        <c:crossBetween val="between"/>
      </c:valAx>
      <c:valAx>
        <c:axId val="12688294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126884480"/>
        <c:crosses val="max"/>
        <c:crossBetween val="between"/>
      </c:valAx>
      <c:catAx>
        <c:axId val="126884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88294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0202792509442155"/>
          <c:y val="0.94372634416819656"/>
          <c:w val="0.6122346655436971"/>
          <c:h val="4.610877488242185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0.13552</cdr:x>
      <cdr:y>0.85766</cdr:y>
    </cdr:from>
    <cdr:to>
      <cdr:x>0.32369</cdr:x>
      <cdr:y>0.94724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2242" y="4497558"/>
          <a:ext cx="1558213" cy="46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</a:t>
          </a:r>
          <a:r>
            <a:rPr lang="en-US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 </a:t>
          </a:r>
          <a:r>
            <a:rPr lang="uk-UA" kern="1200" dirty="0">
              <a:solidFill>
                <a:schemeClr val="tx1"/>
              </a:solidFill>
              <a:latin typeface="Arial Narrow" panose="020B0606020202030204" pitchFamily="34" charset="0"/>
            </a:rPr>
            <a:t>грудень </a:t>
          </a:r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2020</a:t>
          </a:r>
        </a:p>
      </cdr:txBody>
    </cdr:sp>
  </cdr:relSizeAnchor>
  <cdr:relSizeAnchor xmlns:cdr="http://schemas.openxmlformats.org/drawingml/2006/chartDrawing">
    <cdr:from>
      <cdr:x>0.32707</cdr:x>
      <cdr:y>0.85751</cdr:y>
    </cdr:from>
    <cdr:to>
      <cdr:x>0.53101</cdr:x>
      <cdr:y>0.9208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708448" y="4496792"/>
          <a:ext cx="1688840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uk-UA" sz="1100" b="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Січень – грудень 2021</a:t>
          </a:r>
        </a:p>
      </cdr:txBody>
    </cdr:sp>
  </cdr:relSizeAnchor>
  <cdr:relSizeAnchor xmlns:cdr="http://schemas.openxmlformats.org/drawingml/2006/chartDrawing">
    <cdr:from>
      <cdr:x>0.59073</cdr:x>
      <cdr:y>0.85751</cdr:y>
    </cdr:from>
    <cdr:to>
      <cdr:x>0.78596</cdr:x>
      <cdr:y>0.94662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91811" y="4496791"/>
          <a:ext cx="1616622" cy="467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 – грудень 2020</a:t>
          </a:r>
        </a:p>
      </cdr:txBody>
    </cdr:sp>
  </cdr:relSizeAnchor>
  <cdr:relSizeAnchor xmlns:cdr="http://schemas.openxmlformats.org/drawingml/2006/chartDrawing">
    <cdr:from>
      <cdr:x>0.7829</cdr:x>
      <cdr:y>0.85573</cdr:y>
    </cdr:from>
    <cdr:to>
      <cdr:x>0.97496</cdr:x>
      <cdr:y>0.91902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3124" y="4487461"/>
          <a:ext cx="1590425" cy="331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0" kern="1200" dirty="0">
              <a:solidFill>
                <a:schemeClr val="tx1"/>
              </a:solidFill>
              <a:latin typeface="Arial Narrow" panose="020B0606020202030204" pitchFamily="34" charset="0"/>
            </a:rPr>
            <a:t>Січень</a:t>
          </a:r>
          <a:r>
            <a:rPr lang="uk-UA" sz="1100" b="0" dirty="0">
              <a:solidFill>
                <a:schemeClr val="accent2">
                  <a:lumMod val="1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 – грудень 2021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0.1095</cdr:x>
      <cdr:y>0.08144</cdr:y>
    </cdr:from>
    <cdr:to>
      <cdr:x>0.21765</cdr:x>
      <cdr:y>0.14234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="" xmlns:a16="http://schemas.microsoft.com/office/drawing/2014/main" id="{0790FF22-4E3A-42F6-8CA8-9543E01F7AED}"/>
            </a:ext>
          </a:extLst>
        </cdr:cNvPr>
        <cdr:cNvSpPr txBox="1"/>
      </cdr:nvSpPr>
      <cdr:spPr>
        <a:xfrm xmlns:a="http://schemas.openxmlformats.org/drawingml/2006/main">
          <a:off x="925822" y="474129"/>
          <a:ext cx="914395" cy="354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Arial Narrow" panose="020B0606020202030204" pitchFamily="34" charset="0"/>
            </a:rPr>
            <a:t> </a:t>
          </a:r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9 948,1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0.26393</cdr:x>
      <cdr:y>0.08</cdr:y>
    </cdr:from>
    <cdr:to>
      <cdr:x>0.38643</cdr:x>
      <cdr:y>0.13289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="" xmlns:a16="http://schemas.microsoft.com/office/drawing/2014/main" id="{ADC450DF-C92C-427E-ACDB-C0C8E6CE1E60}"/>
            </a:ext>
          </a:extLst>
        </cdr:cNvPr>
        <cdr:cNvSpPr txBox="1"/>
      </cdr:nvSpPr>
      <cdr:spPr>
        <a:xfrm xmlns:a="http://schemas.openxmlformats.org/drawingml/2006/main">
          <a:off x="2231458" y="465740"/>
          <a:ext cx="1035723" cy="307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9 476,</a:t>
          </a:r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6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0.41649</cdr:x>
      <cdr:y>0.0814</cdr:y>
    </cdr:from>
    <cdr:to>
      <cdr:x>0.5</cdr:x>
      <cdr:y>0.18878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="" xmlns:a16="http://schemas.microsoft.com/office/drawing/2014/main" id="{E51FBAF7-7D5D-4099-B245-35D76E853F56}"/>
            </a:ext>
          </a:extLst>
        </cdr:cNvPr>
        <cdr:cNvSpPr txBox="1"/>
      </cdr:nvSpPr>
      <cdr:spPr>
        <a:xfrm xmlns:a="http://schemas.openxmlformats.org/drawingml/2006/main">
          <a:off x="3521373" y="473877"/>
          <a:ext cx="706067" cy="62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 smtClean="0">
              <a:solidFill>
                <a:srgbClr val="4FBA94"/>
              </a:solidFill>
              <a:latin typeface="Arial Narrow" panose="020B0606020202030204" pitchFamily="34" charset="0"/>
            </a:rPr>
            <a:t>8</a:t>
          </a:r>
          <a:r>
            <a:rPr lang="en-US" sz="1200" b="1" dirty="0" smtClean="0">
              <a:solidFill>
                <a:srgbClr val="4FBA94"/>
              </a:solidFill>
              <a:latin typeface="Arial Narrow" panose="020B0606020202030204" pitchFamily="34" charset="0"/>
            </a:rPr>
            <a:t>88</a:t>
          </a:r>
          <a:r>
            <a:rPr lang="ru-RU" sz="1200" b="1" dirty="0" smtClean="0">
              <a:solidFill>
                <a:srgbClr val="4FBA94"/>
              </a:solidFill>
              <a:latin typeface="Arial Narrow" panose="020B0606020202030204" pitchFamily="34" charset="0"/>
            </a:rPr>
            <a:t>,6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0.57146</cdr:x>
      <cdr:y>0.07568</cdr:y>
    </cdr:from>
    <cdr:to>
      <cdr:x>0.68072</cdr:x>
      <cdr:y>0.14139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="" xmlns:a16="http://schemas.microsoft.com/office/drawing/2014/main" id="{81600F92-EF9B-41AC-B328-1A36AC7D563A}"/>
            </a:ext>
          </a:extLst>
        </cdr:cNvPr>
        <cdr:cNvSpPr txBox="1"/>
      </cdr:nvSpPr>
      <cdr:spPr>
        <a:xfrm xmlns:a="http://schemas.openxmlformats.org/drawingml/2006/main">
          <a:off x="4831606" y="440572"/>
          <a:ext cx="923781" cy="382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 smtClean="0">
              <a:solidFill>
                <a:srgbClr val="4FBA94"/>
              </a:solidFill>
              <a:latin typeface="Arial Narrow" panose="020B0606020202030204" pitchFamily="34" charset="0"/>
            </a:rPr>
            <a:t>884,4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0.71972</cdr:x>
      <cdr:y>0.07689</cdr:y>
    </cdr:from>
    <cdr:to>
      <cdr:x>0.80109</cdr:x>
      <cdr:y>0.12444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A510B911-3E43-42F1-8AE2-820A4EA25517}"/>
            </a:ext>
          </a:extLst>
        </cdr:cNvPr>
        <cdr:cNvSpPr txBox="1"/>
      </cdr:nvSpPr>
      <cdr:spPr>
        <a:xfrm xmlns:a="http://schemas.openxmlformats.org/drawingml/2006/main">
          <a:off x="6085186" y="447662"/>
          <a:ext cx="687897" cy="276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FBA94"/>
              </a:solidFill>
              <a:latin typeface="Arial Narrow" panose="020B0606020202030204" pitchFamily="34" charset="0"/>
            </a:rPr>
            <a:t>9 </a:t>
          </a:r>
          <a:r>
            <a:rPr lang="ru-RU" sz="1200" b="1" dirty="0" smtClean="0">
              <a:solidFill>
                <a:srgbClr val="4FBA94"/>
              </a:solidFill>
              <a:latin typeface="Arial Narrow" panose="020B0606020202030204" pitchFamily="34" charset="0"/>
            </a:rPr>
            <a:t>807,3</a:t>
          </a:r>
          <a:endParaRPr lang="x-none" sz="12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0.05023</cdr:x>
      <cdr:y>0</cdr:y>
    </cdr:from>
    <cdr:to>
      <cdr:x>0.1624</cdr:x>
      <cdr:y>0.06535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878" y="0"/>
          <a:ext cx="937604" cy="350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Тис</a:t>
          </a:r>
          <a:r>
            <a:rPr lang="uk-UA" sz="1200" b="1" i="1" dirty="0">
              <a:latin typeface="Arial Narrow" panose="020B0606020202030204" pitchFamily="34" charset="0"/>
              <a:cs typeface="Times New Roman" pitchFamily="18" charset="0"/>
            </a:rPr>
            <a:t>. </a:t>
          </a:r>
          <a:r>
            <a:rPr lang="uk-UA" sz="1200" b="1" dirty="0">
              <a:latin typeface="Arial Narrow" panose="020B0606020202030204" pitchFamily="34" charset="0"/>
              <a:cs typeface="Times New Roman" pitchFamily="18" charset="0"/>
            </a:rPr>
            <a:t>осіб</a:t>
          </a:r>
        </a:p>
      </cdr:txBody>
    </cdr:sp>
  </cdr:relSizeAnchor>
  <cdr:relSizeAnchor xmlns:cdr="http://schemas.openxmlformats.org/drawingml/2006/chartDrawing">
    <cdr:from>
      <cdr:x>0.8871</cdr:x>
      <cdr:y>0</cdr:y>
    </cdr:from>
    <cdr:to>
      <cdr:x>0.94642</cdr:x>
      <cdr:y>0.17498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15078" y="0"/>
          <a:ext cx="495843" cy="937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0" dirty="0">
              <a:latin typeface="Arial Narrow" panose="020B0606020202030204" pitchFamily="34" charset="0"/>
              <a:cs typeface="Times New Roman" pitchFamily="18" charset="0"/>
            </a:rPr>
            <a:t>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23.08.2022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даними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реєстру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застрахованих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)</a:t>
            </a: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973463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981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2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2091247" y="-72389"/>
            <a:ext cx="8009505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Чисельність найманих працівників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(за даними реєстру застрахованих осіб), тис. осіб</a:t>
            </a:r>
            <a:endParaRPr lang="x-none" sz="2000" b="1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60451225-9BED-47EF-A634-85D9F2FE0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3734552"/>
              </p:ext>
            </p:extLst>
          </p:nvPr>
        </p:nvGraphicFramePr>
        <p:xfrm>
          <a:off x="1212980" y="1268761"/>
          <a:ext cx="969450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740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FC848DF9-DA50-4DC9-8C43-9DBE6CD279A9}"/>
              </a:ext>
            </a:extLst>
          </p:cNvPr>
          <p:cNvSpPr txBox="1">
            <a:spLocks/>
          </p:cNvSpPr>
          <p:nvPr/>
        </p:nvSpPr>
        <p:spPr>
          <a:xfrm>
            <a:off x="179512" y="155121"/>
            <a:ext cx="11601810" cy="979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 2020 - 2021  роки,  тис. осіб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874060D0-5126-4DE0-8521-BF2D3C6918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138646"/>
              </p:ext>
            </p:extLst>
          </p:nvPr>
        </p:nvGraphicFramePr>
        <p:xfrm>
          <a:off x="1919536" y="1053190"/>
          <a:ext cx="8280920" cy="5459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115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1567543" y="113951"/>
            <a:ext cx="9670788" cy="1099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Інформація </a:t>
            </a:r>
            <a:b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тис. </a:t>
            </a:r>
            <a:r>
              <a:rPr lang="ru-RU" sz="20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осіб</a:t>
            </a:r>
            <a: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0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000" dirty="0">
              <a:solidFill>
                <a:srgbClr val="4FBA9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="" xmlns:a16="http://schemas.microsoft.com/office/drawing/2014/main" id="{F581C217-80D8-4414-AEB1-3F54057BC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559498"/>
              </p:ext>
            </p:extLst>
          </p:nvPr>
        </p:nvGraphicFramePr>
        <p:xfrm>
          <a:off x="1464906" y="1012022"/>
          <a:ext cx="8454881" cy="58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491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85" y="-58551"/>
            <a:ext cx="2432956" cy="956622"/>
          </a:xfrm>
          <a:prstGeom prst="rect">
            <a:avLst/>
          </a:prstGeom>
        </p:spPr>
      </p:pic>
      <p:grpSp>
        <p:nvGrpSpPr>
          <p:cNvPr id="16" name="Групувати 15"/>
          <p:cNvGrpSpPr/>
          <p:nvPr/>
        </p:nvGrpSpPr>
        <p:grpSpPr>
          <a:xfrm rot="5400000">
            <a:off x="8337542" y="3194046"/>
            <a:ext cx="6858001" cy="46991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7489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Слайд №</a:t>
            </a:r>
            <a:r>
              <a:rPr lang="en-US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5</a:t>
            </a:r>
            <a:endParaRPr lang="uk-UA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6FF27552-A769-4428-AD00-A0729F7A2D03}"/>
              </a:ext>
            </a:extLst>
          </p:cNvPr>
          <p:cNvSpPr txBox="1">
            <a:spLocks/>
          </p:cNvSpPr>
          <p:nvPr/>
        </p:nvSpPr>
        <p:spPr>
          <a:xfrm>
            <a:off x="1894114" y="143097"/>
            <a:ext cx="9013372" cy="75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b="1" dirty="0">
                <a:solidFill>
                  <a:srgbClr val="4FBA94"/>
                </a:solidFill>
                <a:latin typeface="Arial Narrow" panose="020B0606020202030204" pitchFamily="34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BE535667-B504-4822-B980-182857A2E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369532"/>
              </p:ext>
            </p:extLst>
          </p:nvPr>
        </p:nvGraphicFramePr>
        <p:xfrm>
          <a:off x="576775" y="1026942"/>
          <a:ext cx="10803988" cy="543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91029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308</Words>
  <Application>Microsoft Office PowerPoint</Application>
  <PresentationFormat>Произвольный</PresentationFormat>
  <Paragraphs>157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kuruz</cp:lastModifiedBy>
  <cp:revision>81</cp:revision>
  <cp:lastPrinted>2021-08-09T13:56:27Z</cp:lastPrinted>
  <dcterms:created xsi:type="dcterms:W3CDTF">2021-02-11T10:45:09Z</dcterms:created>
  <dcterms:modified xsi:type="dcterms:W3CDTF">2022-08-23T13:08:04Z</dcterms:modified>
</cp:coreProperties>
</file>