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72" r:id="rId4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EFC"/>
    <a:srgbClr val="339966"/>
    <a:srgbClr val="134E84"/>
    <a:srgbClr val="4FBA94"/>
    <a:srgbClr val="72EBB1"/>
    <a:srgbClr val="339933"/>
    <a:srgbClr val="008000"/>
    <a:srgbClr val="00CC00"/>
    <a:srgbClr val="003300"/>
    <a:srgbClr val="D2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01857448948267"/>
          <c:y val="0.25813837674431311"/>
          <c:w val="0.34397995355702343"/>
          <c:h val="0.584624782999483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72EBB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0E5-434B-B5DB-704A38D4F47C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0E5-434B-B5DB-704A38D4F47C}"/>
              </c:ext>
            </c:extLst>
          </c:dPt>
          <c:dPt>
            <c:idx val="2"/>
            <c:bubble3D val="0"/>
            <c:spPr>
              <a:solidFill>
                <a:srgbClr val="D1EEFC"/>
              </a:solidFill>
            </c:spPr>
            <c:extLst>
              <c:ext xmlns:c16="http://schemas.microsoft.com/office/drawing/2014/chart" uri="{C3380CC4-5D6E-409C-BE32-E72D297353CC}">
                <c16:uniqueId val="{00000005-D0E5-434B-B5DB-704A38D4F47C}"/>
              </c:ext>
            </c:extLst>
          </c:dPt>
          <c:dPt>
            <c:idx val="3"/>
            <c:bubble3D val="0"/>
            <c:spPr>
              <a:solidFill>
                <a:srgbClr val="134E8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28A5-4E2B-930D-F46AD9A53B0E}"/>
              </c:ext>
            </c:extLst>
          </c:dPt>
          <c:dLbls>
            <c:dLbl>
              <c:idx val="0"/>
              <c:layout>
                <c:manualLayout>
                  <c:x val="0.21598934617020474"/>
                  <c:y val="5.8012710865006027E-2"/>
                </c:manualLayout>
              </c:layout>
              <c:tx>
                <c:rich>
                  <a:bodyPr/>
                  <a:lstStyle/>
                  <a:p>
                    <a:fld id="{C6F3796F-BA42-40C5-ADF1-D730F84F8E1B}" type="CATEGORYNAME">
                      <a:rPr lang="ru-RU" sz="1000" baseline="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1886340D-218A-4200-9F88-47685B0F4BB3}" type="VALUE">
                      <a:rPr lang="ru-RU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E5-434B-B5DB-704A38D4F47C}"/>
                </c:ext>
              </c:extLst>
            </c:dLbl>
            <c:dLbl>
              <c:idx val="1"/>
              <c:layout>
                <c:manualLayout>
                  <c:x val="-0.19969828274516821"/>
                  <c:y val="-5.8609725637751617E-2"/>
                </c:manualLayout>
              </c:layout>
              <c:tx>
                <c:rich>
                  <a:bodyPr/>
                  <a:lstStyle/>
                  <a:p>
                    <a:fld id="{3F054472-1137-4230-93F5-D97FF81804E5}" type="CATEGORYNAME">
                      <a:rPr lang="ru-RU" sz="1000" baseline="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F39E564F-B32A-4883-B559-5E1B9853DDBC}" type="VALUE">
                      <a:rPr lang="ru-RU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0E5-434B-B5DB-704A38D4F47C}"/>
                </c:ext>
              </c:extLst>
            </c:dLbl>
            <c:dLbl>
              <c:idx val="2"/>
              <c:layout>
                <c:manualLayout>
                  <c:x val="2.5581397691027075E-2"/>
                  <c:y val="-0.22683162068513865"/>
                </c:manualLayout>
              </c:layout>
              <c:tx>
                <c:rich>
                  <a:bodyPr/>
                  <a:lstStyle/>
                  <a:p>
                    <a:fld id="{A9E2D194-A747-46ED-9AA9-DF293E3040CC}" type="CATEGORYNAME">
                      <a:rPr lang="ru-RU" sz="105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CDEFFC1A-0CFA-4D3F-9184-A7C669322901}" type="VALUE">
                      <a:rPr lang="ru-RU" b="1" baseline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0E5-434B-B5DB-704A38D4F47C}"/>
                </c:ext>
              </c:extLst>
            </c:dLbl>
            <c:dLbl>
              <c:idx val="3"/>
              <c:layout>
                <c:manualLayout>
                  <c:x val="0.19495688370680944"/>
                  <c:y val="-4.9067178161406613E-2"/>
                </c:manualLayout>
              </c:layout>
              <c:tx>
                <c:rich>
                  <a:bodyPr/>
                  <a:lstStyle/>
                  <a:p>
                    <a:fld id="{818A17E8-C410-4E18-96A2-4AF31A83AB43}" type="CATEGORYNAME">
                      <a:rPr lang="uk-UA" sz="1000" baseline="0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EA7B0427-8DB1-4C8E-9B37-B6D3F0AB86E6}" type="VALUE">
                      <a:rPr lang="uk-UA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8A5-4E2B-930D-F46AD9A53B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u="none">
                    <a:latin typeface="Arial Narrow" panose="020B0606020202030204" pitchFamily="34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 коштів Державного бюджету України згідно постанови КМУ №540 від 07.05.2022 (виплата у червні щорічної разової допомоги ветеранам війни та жертвам нацистських репресій)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375445.5</c:v>
                </c:pt>
                <c:pt idx="1">
                  <c:v>1603</c:v>
                </c:pt>
                <c:pt idx="2">
                  <c:v>795</c:v>
                </c:pt>
                <c:pt idx="3">
                  <c:v>3162.2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0E5-434B-B5DB-704A38D4F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85055392224919"/>
          <c:y val="9.0146910675153638E-2"/>
          <c:w val="0.91190550535939707"/>
          <c:h val="0.65076203304465974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rgbClr val="4FBA94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D15-483E-80D3-24A5C46D2A1F}"/>
              </c:ext>
            </c:extLst>
          </c:dPt>
          <c:dPt>
            <c:idx val="1"/>
            <c:bubble3D val="0"/>
            <c:spPr>
              <a:solidFill>
                <a:srgbClr val="D1EEFC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15-483E-80D3-24A5C46D2A1F}"/>
              </c:ext>
            </c:extLst>
          </c:dPt>
          <c:dLbls>
            <c:dLbl>
              <c:idx val="0"/>
              <c:layout>
                <c:manualLayout>
                  <c:x val="-0.10811597069528543"/>
                  <c:y val="0.11170932664613682"/>
                </c:manualLayout>
              </c:layout>
              <c:tx>
                <c:rich>
                  <a:bodyPr/>
                  <a:lstStyle/>
                  <a:p>
                    <a:fld id="{B0BBDC9B-4C64-47FA-9A52-855CF186CD07}" type="CATEGORYNAME">
                      <a:rPr lang="uk-UA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endParaRPr lang="uk-UA" baseline="0" dirty="0" smtClean="0">
                      <a:solidFill>
                        <a:schemeClr val="tx1"/>
                      </a:solidFill>
                    </a:endParaRPr>
                  </a:p>
                  <a:p>
                    <a:r>
                      <a:rPr lang="uk-UA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6FF783C2-696F-4EA1-A79F-09762C3C4609}" type="VALUE">
                      <a:rPr lang="uk-UA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uk-UA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15-483E-80D3-24A5C46D2A1F}"/>
                </c:ext>
              </c:extLst>
            </c:dLbl>
            <c:dLbl>
              <c:idx val="1"/>
              <c:layout>
                <c:manualLayout>
                  <c:x val="0.12680257658004393"/>
                  <c:y val="-0.16598381955589919"/>
                </c:manualLayout>
              </c:layout>
              <c:tx>
                <c:rich>
                  <a:bodyPr/>
                  <a:lstStyle/>
                  <a:p>
                    <a:fld id="{84298360-38F7-497C-91F5-49B74017EB71}" type="CATEGORYNAME">
                      <a:rPr lang="ru-RU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endParaRPr lang="ru-RU" baseline="0" dirty="0" smtClean="0">
                      <a:solidFill>
                        <a:schemeClr val="tx1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524DEF68-3428-41F7-AEA3-86B3CB06918B}" type="VALUE">
                      <a:rPr lang="ru-RU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ru-RU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15-483E-80D3-24A5C46D2A1F}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15-483E-80D3-24A5C46D2A1F}"/>
                </c:ext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15-483E-80D3-24A5C46D2A1F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15-483E-80D3-24A5C46D2A1F}"/>
                </c:ext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Arial Narrow" panose="020B0606020202030204" pitchFamily="34" charset="0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#\ ##0.0\ _г_р_н_._-;\-* #\ ##0.0\ _г_р_н_._-;_-* "-"??\ _г_р_н_._-;_-@_-</c:formatCode>
                <c:ptCount val="2"/>
                <c:pt idx="0" formatCode="_-* #\ ##0.0\ _г_р_н_._-;\-* #\ ##0.0\ _г_р_н_._-;_-* &quot;-&quot;?\ _г_р_н_._-;_-@_-">
                  <c:v>252538.6</c:v>
                </c:pt>
                <c:pt idx="1">
                  <c:v>127746.2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15-483E-80D3-24A5C46D2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0"/>
        <c:holeSize val="50"/>
      </c:doughnutChart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17773354281329E-2"/>
          <c:y val="0.15106860430878793"/>
          <c:w val="0.88049044634771234"/>
          <c:h val="0.607879645745808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сума єдиного внеску, розподілена на загальнообов'язкове державне пенсійне страхування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5FD-4BE2-B1E5-E0B1BF9FBAF5}"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5FD-4BE2-B1E5-E0B1BF9FBAF5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 i="0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- серпень 2021 року</c:v>
                </c:pt>
                <c:pt idx="1">
                  <c:v>січень - серпень 2022 року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191202.6</c:v>
                </c:pt>
                <c:pt idx="1">
                  <c:v>231629.3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9-4BE3-A5F5-1669EA3C8B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solidFill>
              <a:srgbClr val="D1EEFC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4.0083930068376241E-3"/>
                  <c:y val="-2.5469731005498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FD-4BE2-B1E5-E0B1BF9FBAF5}"/>
                </c:ext>
              </c:extLst>
            </c:dLbl>
            <c:dLbl>
              <c:idx val="1"/>
              <c:layout>
                <c:manualLayout>
                  <c:x val="5.3445240091168321E-3"/>
                  <c:y val="3.92411817068332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5FD-4BE2-B1E5-E0B1BF9FBAF5}"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- серпень 2021 року</c:v>
                </c:pt>
                <c:pt idx="1">
                  <c:v>січень - серпень 2022 року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18688.8</c:v>
                </c:pt>
                <c:pt idx="1">
                  <c:v>17770.2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29-4BE3-A5F5-1669EA3C8B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України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4.1892321869553583E-4"/>
                  <c:y val="-2.0094641645302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5FD-4BE2-B1E5-E0B1BF9FBAF5}"/>
                </c:ext>
              </c:extLst>
            </c:dLbl>
            <c:dLbl>
              <c:idx val="1"/>
              <c:layout>
                <c:manualLayout>
                  <c:x val="3.9000412133835846E-3"/>
                  <c:y val="-2.7138344760319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5FD-4BE2-B1E5-E0B1BF9FBA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- серпень 2021 року</c:v>
                </c:pt>
                <c:pt idx="1">
                  <c:v>січень - серпень 2022 року</c:v>
                </c:pt>
              </c:strCache>
            </c:strRef>
          </c:cat>
          <c:val>
            <c:numRef>
              <c:f>Лист1!$D$2:$D$3</c:f>
              <c:numCache>
                <c:formatCode>_-* #\ ##0.0\ _₴_-;\-* #\ ##0.0\ _₴_-;_-* "-"??\ _₴_-;_-@_-</c:formatCode>
                <c:ptCount val="2"/>
                <c:pt idx="0">
                  <c:v>3918.4</c:v>
                </c:pt>
                <c:pt idx="1">
                  <c:v>3139.1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29-4BE3-A5F5-1669EA3C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841696"/>
        <c:axId val="209842256"/>
      </c:barChart>
      <c:catAx>
        <c:axId val="209841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  <c:crossAx val="209842256"/>
        <c:crosses val="autoZero"/>
        <c:auto val="1"/>
        <c:lblAlgn val="ctr"/>
        <c:lblOffset val="100"/>
        <c:noMultiLvlLbl val="0"/>
      </c:catAx>
      <c:valAx>
        <c:axId val="209842256"/>
        <c:scaling>
          <c:orientation val="minMax"/>
          <c:max val="300000"/>
          <c:min val="5000"/>
        </c:scaling>
        <c:delete val="1"/>
        <c:axPos val="l"/>
        <c:numFmt formatCode="_-* #\ ##0.0\ _₴_-;\-* #\ ##0.0\ _₴_-;_-* &quot;-&quot;??\ _₴_-;_-@_-" sourceLinked="1"/>
        <c:majorTickMark val="out"/>
        <c:minorTickMark val="none"/>
        <c:tickLblPos val="nextTo"/>
        <c:crossAx val="209841696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78310236589777837"/>
          <c:h val="0.14681828475670697"/>
        </c:manualLayout>
      </c:layout>
      <c:overlay val="0"/>
      <c:txPr>
        <a:bodyPr/>
        <a:lstStyle/>
        <a:p>
          <a:pPr>
            <a:defRPr sz="1200" b="0">
              <a:latin typeface="Arial Narrow" panose="020B0606020202030204" pitchFamily="34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0.34819</cdr:x>
      <cdr:y>0.44344</cdr:y>
    </cdr:from>
    <cdr:to>
      <cdr:x>0.43901</cdr:x>
      <cdr:y>0.55938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12998" y="2478632"/>
          <a:ext cx="864132" cy="648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66,4%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33,6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0.45888</cdr:x>
      <cdr:y>0.55968</cdr:y>
    </cdr:from>
    <cdr:to>
      <cdr:x>0.49819</cdr:x>
      <cdr:y>0.7084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>
          <a:off x="4366113" y="3128376"/>
          <a:ext cx="374072" cy="83127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0.55331</cdr:x>
      <cdr:y>0.68971</cdr:y>
    </cdr:from>
    <cdr:to>
      <cdr:x>0.70467</cdr:x>
      <cdr:y>0.77988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4789131">
          <a:off x="5732726" y="3387129"/>
          <a:ext cx="504013" cy="1440158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0.56464</cdr:x>
      <cdr:y>0.76849</cdr:y>
    </cdr:from>
    <cdr:to>
      <cdr:x>0.70843</cdr:x>
      <cdr:y>0.94885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372458" y="4295532"/>
          <a:ext cx="1368131" cy="1008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>
              <a:solidFill>
                <a:schemeClr val="tx1"/>
              </a:solidFill>
              <a:latin typeface="Arial Narrow" panose="020B0606020202030204" pitchFamily="34" charset="0"/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4FBA94"/>
              </a:solidFill>
              <a:latin typeface="Arial Narrow" panose="020B0606020202030204" pitchFamily="34" charset="0"/>
            </a:rPr>
            <a:t>145 </a:t>
          </a:r>
          <a:r>
            <a:rPr lang="uk-UA" b="1" dirty="0" smtClean="0">
              <a:solidFill>
                <a:srgbClr val="4FBA94"/>
              </a:solidFill>
              <a:latin typeface="Arial Narrow" panose="020B0606020202030204" pitchFamily="34" charset="0"/>
            </a:rPr>
            <a:t>516,4</a:t>
          </a:r>
          <a:endParaRPr lang="uk-UA" b="1" dirty="0" smtClean="0">
            <a:solidFill>
              <a:srgbClr val="4FBA94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1100" b="1" dirty="0" smtClean="0">
              <a:solidFill>
                <a:srgbClr val="4FBA94"/>
              </a:solidFill>
              <a:latin typeface="Arial Narrow" panose="020B0606020202030204" pitchFamily="34" charset="0"/>
            </a:rPr>
            <a:t>(38,3%)</a:t>
          </a:r>
          <a:endParaRPr lang="uk-UA" sz="11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17 770,2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0.86795</cdr:x>
      <cdr:y>0.39924</cdr:y>
    </cdr:from>
    <cdr:to>
      <cdr:x>1</cdr:x>
      <cdr:y>0.56432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9460110" y="2090813"/>
          <a:ext cx="1439262" cy="864526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Загальний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252 </a:t>
          </a:r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538,6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0.44973</cdr:x>
      <cdr:y>0.32953</cdr:y>
    </cdr:from>
    <cdr:to>
      <cdr:x>0.52891</cdr:x>
      <cdr:y>0.41489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901802" y="1725753"/>
          <a:ext cx="863012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</a:rPr>
            <a:t>-918,6</a:t>
          </a:r>
          <a:endParaRPr lang="uk-UA" sz="900" b="1" dirty="0" smtClean="0">
            <a:solidFill>
              <a:srgbClr val="0070C0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95,1%</a:t>
          </a:r>
          <a:endParaRPr lang="uk-UA" sz="900" b="1" dirty="0">
            <a:solidFill>
              <a:srgbClr val="0070C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0.3807</cdr:x>
      <cdr:y>0.61464</cdr:y>
    </cdr:from>
    <cdr:to>
      <cdr:x>0.64518</cdr:x>
      <cdr:y>0.6746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4149437" y="3218886"/>
          <a:ext cx="2882638" cy="314023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4FBA94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0.4652</cdr:x>
      <cdr:y>0.57226</cdr:y>
    </cdr:from>
    <cdr:to>
      <cdr:x>0.54437</cdr:x>
      <cdr:y>0.6619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070380" y="2996945"/>
          <a:ext cx="862903" cy="469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+40 426,7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121,1%</a:t>
          </a:r>
          <a:endParaRPr lang="uk-UA" sz="9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0.37945</cdr:x>
      <cdr:y>0.28007</cdr:y>
    </cdr:from>
    <cdr:to>
      <cdr:x>0.64993</cdr:x>
      <cdr:y>0.37221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4135818" y="1466714"/>
          <a:ext cx="2948012" cy="482556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D1EEFC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0.37537</cdr:x>
      <cdr:y>0.24991</cdr:y>
    </cdr:from>
    <cdr:to>
      <cdr:x>0.64535</cdr:x>
      <cdr:y>0.33403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4091248" y="1308773"/>
          <a:ext cx="2942706" cy="440574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0.81925</cdr:x>
      <cdr:y>0.25467</cdr:y>
    </cdr:from>
    <cdr:to>
      <cdr:x>0.87111</cdr:x>
      <cdr:y>0.75626</cdr:y>
    </cdr:to>
    <cdr:sp macro="" textlink="">
      <cdr:nvSpPr>
        <cdr:cNvPr id="18" name="Левая фигурная скобка 17"/>
        <cdr:cNvSpPr/>
      </cdr:nvSpPr>
      <cdr:spPr>
        <a:xfrm xmlns:a="http://schemas.openxmlformats.org/drawingml/2006/main" rot="10800000">
          <a:off x="8929310" y="1333711"/>
          <a:ext cx="565241" cy="2626836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0.15063</cdr:x>
      <cdr:y>0.32183</cdr:y>
    </cdr:from>
    <cdr:to>
      <cdr:x>0.20681</cdr:x>
      <cdr:y>0.75448</cdr:y>
    </cdr:to>
    <cdr:sp macro="" textlink="">
      <cdr:nvSpPr>
        <cdr:cNvPr id="19" name="Левая фигурная скобка 18"/>
        <cdr:cNvSpPr/>
      </cdr:nvSpPr>
      <cdr:spPr>
        <a:xfrm xmlns:a="http://schemas.openxmlformats.org/drawingml/2006/main">
          <a:off x="1641772" y="1685422"/>
          <a:ext cx="612327" cy="2265804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</cdr:x>
      <cdr:y>0.41746</cdr:y>
    </cdr:from>
    <cdr:to>
      <cdr:x>0.19959</cdr:x>
      <cdr:y>0.58254</cdr:y>
    </cdr:to>
    <cdr:sp macro="" textlink="">
      <cdr:nvSpPr>
        <cdr:cNvPr id="20" name="Скругленная прямоугольная выноска 19"/>
        <cdr:cNvSpPr/>
      </cdr:nvSpPr>
      <cdr:spPr>
        <a:xfrm xmlns:a="http://schemas.openxmlformats.org/drawingml/2006/main">
          <a:off x="-198119" y="2186245"/>
          <a:ext cx="2175405" cy="864527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Загальний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213 809,8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0.45109</cdr:x>
      <cdr:y>0.23647</cdr:y>
    </cdr:from>
    <cdr:to>
      <cdr:x>0.53026</cdr:x>
      <cdr:y>0.32183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916569" y="1238389"/>
          <a:ext cx="862904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-779,3</a:t>
          </a:r>
          <a:endParaRPr lang="uk-UA" sz="900" b="1" dirty="0" smtClean="0">
            <a:solidFill>
              <a:schemeClr val="tx1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80,1%</a:t>
          </a:r>
          <a:endParaRPr lang="uk-UA" sz="9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8575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ВИДАТКИ ПЕНСІЙНОГО ФОНДУ УКРАЇНИ</a:t>
            </a:r>
            <a:b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за січень 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-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серпень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2022 року, </a:t>
            </a:r>
            <a:r>
              <a:rPr lang="uk-UA" sz="18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млн грн (оперативні дані)</a:t>
            </a:r>
            <a:endParaRPr lang="uk-UA" sz="1800" b="1" dirty="0">
              <a:solidFill>
                <a:srgbClr val="4FBA94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577" y="2074186"/>
            <a:ext cx="931024" cy="835267"/>
          </a:xfrm>
          <a:prstGeom prst="rect">
            <a:avLst/>
          </a:prstGeom>
        </p:spPr>
      </p:pic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779466" y="2050335"/>
            <a:ext cx="1864459" cy="11106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видатків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381 005,7 </a:t>
            </a: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2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  <p:graphicFrame>
        <p:nvGraphicFramePr>
          <p:cNvPr id="1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1132406"/>
              </p:ext>
            </p:extLst>
          </p:nvPr>
        </p:nvGraphicFramePr>
        <p:xfrm>
          <a:off x="2353119" y="1147156"/>
          <a:ext cx="8936181" cy="571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18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СТРУКТУРА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ДОХОДІВ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ПЕНСІЙНОГО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ФОНДУ УКРАЇНИ</a:t>
            </a:r>
            <a:endParaRPr lang="en-US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               </a:t>
            </a:r>
            <a:r>
              <a:rPr lang="uk-UA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за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січень 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-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серпень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2022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року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(оперативні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дані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),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млн грн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390854"/>
              </p:ext>
            </p:extLst>
          </p:nvPr>
        </p:nvGraphicFramePr>
        <p:xfrm>
          <a:off x="1380639" y="934847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05" y="1833120"/>
            <a:ext cx="922713" cy="760452"/>
          </a:xfrm>
          <a:prstGeom prst="rect">
            <a:avLst/>
          </a:prstGeom>
        </p:spPr>
      </p:pic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513884" y="1744763"/>
            <a:ext cx="2520280" cy="10119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доходів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380 </a:t>
            </a: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284,8 </a:t>
            </a: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8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947582" y="80422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Динаміка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власних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доходів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Пенсійного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фонду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України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      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2021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–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2022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роки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>млн </a:t>
            </a:r>
            <a:r>
              <a:rPr lang="ru-RU" sz="2200" i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грн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559699"/>
              </p:ext>
            </p:extLst>
          </p:nvPr>
        </p:nvGraphicFramePr>
        <p:xfrm>
          <a:off x="198119" y="1392864"/>
          <a:ext cx="10899372" cy="523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63" y="3078285"/>
            <a:ext cx="630206" cy="5276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6140" y="3078285"/>
            <a:ext cx="630206" cy="527696"/>
          </a:xfrm>
          <a:prstGeom prst="rect">
            <a:avLst/>
          </a:prstGeom>
        </p:spPr>
      </p:pic>
      <p:pic>
        <p:nvPicPr>
          <p:cNvPr id="11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1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</TotalTime>
  <Words>145</Words>
  <Application>Microsoft Office PowerPoint</Application>
  <PresentationFormat>Широкий екран</PresentationFormat>
  <Paragraphs>45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Diakonchuk</cp:lastModifiedBy>
  <cp:revision>134</cp:revision>
  <cp:lastPrinted>2022-09-01T13:24:43Z</cp:lastPrinted>
  <dcterms:created xsi:type="dcterms:W3CDTF">2021-02-11T10:45:09Z</dcterms:created>
  <dcterms:modified xsi:type="dcterms:W3CDTF">2022-09-05T11:15:17Z</dcterms:modified>
</cp:coreProperties>
</file>