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8" r:id="rId2"/>
    <p:sldId id="499" r:id="rId3"/>
    <p:sldId id="509" r:id="rId4"/>
    <p:sldId id="510" r:id="rId5"/>
    <p:sldId id="511" r:id="rId6"/>
  </p:sldIdLst>
  <p:sldSz cx="12192000" cy="6858000"/>
  <p:notesSz cx="6888163" cy="100187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508"/>
            <p14:sldId id="499"/>
            <p14:sldId id="509"/>
            <p14:sldId id="510"/>
            <p14:sldId id="5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EFC"/>
    <a:srgbClr val="72EBB1"/>
    <a:srgbClr val="D2D3D4"/>
    <a:srgbClr val="4FBA94"/>
    <a:srgbClr val="134E84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3308725581E-2"/>
          <c:y val="0.13237026448455136"/>
          <c:w val="0.89810135761430232"/>
          <c:h val="0.666065006678125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8642297748128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0316036732557596E-2"/>
                  <c:y val="-3.8674201116205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6228566984228024E-2"/>
                  <c:y val="-2.6916120978322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3.9356879040561836E-2"/>
                  <c:y val="-2.65983071322231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  <c:pt idx="9">
                  <c:v>12146.7</c:v>
                </c:pt>
                <c:pt idx="10">
                  <c:v>12137.3</c:v>
                </c:pt>
                <c:pt idx="11">
                  <c:v>12043.2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3487008002264375E-2"/>
                  <c:y val="3.6195497083562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2.7735296672156375E-2"/>
                  <c:y val="3.8133908194492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92963416596E-2"/>
                  <c:y val="3.52738650799057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2.7249041880009345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10370.1</c:v>
                </c:pt>
                <c:pt idx="1">
                  <c:v>10360.799999999999</c:v>
                </c:pt>
                <c:pt idx="2">
                  <c:v>10203.700000000001</c:v>
                </c:pt>
                <c:pt idx="3">
                  <c:v>10883</c:v>
                </c:pt>
                <c:pt idx="4">
                  <c:v>10800.4</c:v>
                </c:pt>
                <c:pt idx="5">
                  <c:v>10726.3</c:v>
                </c:pt>
                <c:pt idx="6">
                  <c:v>10828.2</c:v>
                </c:pt>
                <c:pt idx="7">
                  <c:v>10785.6</c:v>
                </c:pt>
                <c:pt idx="8">
                  <c:v>10705.7</c:v>
                </c:pt>
                <c:pt idx="9">
                  <c:v>10913</c:v>
                </c:pt>
                <c:pt idx="10">
                  <c:v>10905.1</c:v>
                </c:pt>
                <c:pt idx="11">
                  <c:v>10822.9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7259660265309032E-2"/>
                  <c:y val="-1.944829317919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700433420767E-2"/>
                  <c:y val="-2.1895281510628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526313769883E-2"/>
                  <c:y val="-2.4183316002297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6028344301401227E-2"/>
                  <c:y val="4.3186651030262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4.988763738967205E-2"/>
                  <c:y val="3.5305580781110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3555803668593324E-2"/>
                  <c:y val="3.57505389323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2.6598400965658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3.4060528715955204E-2"/>
                  <c:y val="3.14604742604564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10684.5</c:v>
                </c:pt>
                <c:pt idx="1">
                  <c:v>10673.1</c:v>
                </c:pt>
                <c:pt idx="2">
                  <c:v>10654.4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87904"/>
        <c:axId val="39389440"/>
      </c:lineChart>
      <c:catAx>
        <c:axId val="393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39389440"/>
        <c:crosses val="autoZero"/>
        <c:auto val="1"/>
        <c:lblAlgn val="ctr"/>
        <c:lblOffset val="100"/>
        <c:noMultiLvlLbl val="0"/>
      </c:catAx>
      <c:valAx>
        <c:axId val="3938944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393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89941137794953141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387555922381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4246097738244732E-2"/>
                  <c:y val="-3.6290831854049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3.53987093308313E-2"/>
                  <c:y val="-3.644959802694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5906980716707062E-2"/>
                  <c:y val="-3.61317841808463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  <c:pt idx="6">
                  <c:v>9863.9310000000005</c:v>
                </c:pt>
                <c:pt idx="7">
                  <c:v>9850.5740000000005</c:v>
                </c:pt>
                <c:pt idx="8">
                  <c:v>9850.92</c:v>
                </c:pt>
                <c:pt idx="9">
                  <c:v>9888.6</c:v>
                </c:pt>
                <c:pt idx="10">
                  <c:v>9884.4</c:v>
                </c:pt>
                <c:pt idx="11">
                  <c:v>9807.2999999999993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2.5817199968724554E-2"/>
                  <c:y val="3.854696297764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3565815524793118E-2"/>
                  <c:y val="3.063417702728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5507327552327154E-2"/>
                  <c:y val="2.4278650772784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48672722471E-2"/>
                  <c:y val="3.61954970835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3.0355337342614468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5.1527896315707158E-2"/>
                  <c:y val="3.05071265555941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9039224897070762E-2"/>
                  <c:y val="2.3484069240818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8192.7000000000007</c:v>
                </c:pt>
                <c:pt idx="1">
                  <c:v>8192</c:v>
                </c:pt>
                <c:pt idx="2">
                  <c:v>8046.1</c:v>
                </c:pt>
                <c:pt idx="3">
                  <c:v>8675.9</c:v>
                </c:pt>
                <c:pt idx="4">
                  <c:v>8610</c:v>
                </c:pt>
                <c:pt idx="5">
                  <c:v>8538.1</c:v>
                </c:pt>
                <c:pt idx="6">
                  <c:v>8603.7000000000007</c:v>
                </c:pt>
                <c:pt idx="7">
                  <c:v>8571.1</c:v>
                </c:pt>
                <c:pt idx="8">
                  <c:v>8506.5</c:v>
                </c:pt>
                <c:pt idx="9">
                  <c:v>8703.5</c:v>
                </c:pt>
                <c:pt idx="10">
                  <c:v>8701.6</c:v>
                </c:pt>
                <c:pt idx="11">
                  <c:v>8633.5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019578924392847E-2"/>
                  <c:y val="-2.4215031703502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3.0394741103878836E-2"/>
                  <c:y val="-2.904538929709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4918546648998927E-2"/>
                  <c:y val="-2.895005452660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3.1765620651532003E-2"/>
                  <c:y val="4.2900646718804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3.136513948997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1.4410223687519701E-2"/>
                  <c:y val="1.9543627949677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8637.1</c:v>
                </c:pt>
                <c:pt idx="1">
                  <c:v>8631.5</c:v>
                </c:pt>
                <c:pt idx="2">
                  <c:v>8624.2000000000007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76000"/>
        <c:axId val="37377536"/>
      </c:lineChart>
      <c:catAx>
        <c:axId val="3737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37377536"/>
        <c:crosses val="autoZero"/>
        <c:auto val="1"/>
        <c:lblAlgn val="ctr"/>
        <c:lblOffset val="100"/>
        <c:noMultiLvlLbl val="0"/>
      </c:catAx>
      <c:valAx>
        <c:axId val="3737753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3737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січень-березень 2022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682.8</c:v>
                </c:pt>
                <c:pt idx="1">
                  <c:v>674.7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січень-березень  2023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544.9</c:v>
                </c:pt>
                <c:pt idx="1">
                  <c:v>624.70000000000005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811712"/>
        <c:axId val="37813248"/>
      </c:barChart>
      <c:catAx>
        <c:axId val="3781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UA"/>
          </a:p>
        </c:txPr>
        <c:crossAx val="37813248"/>
        <c:crosses val="autoZero"/>
        <c:auto val="1"/>
        <c:lblAlgn val="ctr"/>
        <c:lblOffset val="100"/>
        <c:noMultiLvlLbl val="0"/>
      </c:catAx>
      <c:valAx>
        <c:axId val="378132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3781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-2.0035763956938284E-3"/>
                  <c:y val="4.44255807110806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2022</c:v>
                </c:pt>
                <c:pt idx="1">
                  <c:v>січень 2023 </c:v>
                </c:pt>
                <c:pt idx="2">
                  <c:v>лютий 2023</c:v>
                </c:pt>
                <c:pt idx="3">
                  <c:v>березень 2023</c:v>
                </c:pt>
              </c:strCache>
            </c:strRef>
          </c:cat>
          <c:val>
            <c:numRef>
              <c:f>Лист1!$B$2:$B$5</c:f>
              <c:numCache>
                <c:formatCode>_-* #\ ##0.0\ _₴_-;\-* #\ ##0.0\ _₴_-;_-* "-"??\ _₴_-;_-@_-</c:formatCode>
                <c:ptCount val="4"/>
                <c:pt idx="0">
                  <c:v>1620.7</c:v>
                </c:pt>
                <c:pt idx="1">
                  <c:v>1702</c:v>
                </c:pt>
                <c:pt idx="2">
                  <c:v>1601.3</c:v>
                </c:pt>
                <c:pt idx="3">
                  <c:v>1652.9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6700,0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2022</c:v>
                </c:pt>
                <c:pt idx="1">
                  <c:v>січень 2023 </c:v>
                </c:pt>
                <c:pt idx="2">
                  <c:v>лютий 2023</c:v>
                </c:pt>
                <c:pt idx="3">
                  <c:v>березень 2023</c:v>
                </c:pt>
              </c:strCache>
            </c:strRef>
          </c:cat>
          <c:val>
            <c:numRef>
              <c:f>Лист1!$C$2:$C$5</c:f>
              <c:numCache>
                <c:formatCode>_-* #\ ##0.0\ _₴_-;\-* #\ ##0.0\ _₴_-;_-* "-"??\ _₴_-;_-@_-</c:formatCode>
                <c:ptCount val="4"/>
                <c:pt idx="0">
                  <c:v>369.3</c:v>
                </c:pt>
                <c:pt idx="1">
                  <c:v>476.5</c:v>
                </c:pt>
                <c:pt idx="2">
                  <c:v>489.3</c:v>
                </c:pt>
                <c:pt idx="3">
                  <c:v>469.9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6700,01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2022</c:v>
                </c:pt>
                <c:pt idx="1">
                  <c:v>січень 2023 </c:v>
                </c:pt>
                <c:pt idx="2">
                  <c:v>лютий 2023</c:v>
                </c:pt>
                <c:pt idx="3">
                  <c:v>березень 2023</c:v>
                </c:pt>
              </c:strCache>
            </c:strRef>
          </c:cat>
          <c:val>
            <c:numRef>
              <c:f>Лист1!$D$2:$D$5</c:f>
              <c:numCache>
                <c:formatCode>_-* #\ ##0.0\ _₴_-;\-* #\ ##0.0\ _₴_-;_-* "-"??\ _₴_-;_-@_-</c:formatCode>
                <c:ptCount val="4"/>
                <c:pt idx="0">
                  <c:v>4182.6000000000004</c:v>
                </c:pt>
                <c:pt idx="1">
                  <c:v>4580.8999999999996</c:v>
                </c:pt>
                <c:pt idx="2">
                  <c:v>4519.6000000000004</c:v>
                </c:pt>
                <c:pt idx="3">
                  <c:v>4497.7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2022</c:v>
                </c:pt>
                <c:pt idx="1">
                  <c:v>січень 2023 </c:v>
                </c:pt>
                <c:pt idx="2">
                  <c:v>лютий 2023</c:v>
                </c:pt>
                <c:pt idx="3">
                  <c:v>березень 2023</c:v>
                </c:pt>
              </c:strCache>
            </c:strRef>
          </c:cat>
          <c:val>
            <c:numRef>
              <c:f>Лист1!$E$2:$E$5</c:f>
              <c:numCache>
                <c:formatCode>_-* #\ ##0.0\ _₴_-;\-* #\ ##0.0\ _₴_-;_-* "-"??\ _₴_-;_-@_-</c:formatCode>
                <c:ptCount val="4"/>
                <c:pt idx="0">
                  <c:v>2460.9</c:v>
                </c:pt>
                <c:pt idx="1">
                  <c:v>1877.7</c:v>
                </c:pt>
                <c:pt idx="2">
                  <c:v>2021.3</c:v>
                </c:pt>
                <c:pt idx="3">
                  <c:v>2003.7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0019712"/>
        <c:axId val="110021248"/>
      </c:barChart>
      <c:catAx>
        <c:axId val="11001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UA"/>
          </a:p>
        </c:txPr>
        <c:crossAx val="110021248"/>
        <c:crosses val="autoZero"/>
        <c:auto val="1"/>
        <c:lblAlgn val="ctr"/>
        <c:lblOffset val="100"/>
        <c:noMultiLvlLbl val="0"/>
      </c:catAx>
      <c:valAx>
        <c:axId val="1100212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10019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1754918646706908E-3"/>
                  <c:y val="0.25959040928690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7.4759431424766486E-4"/>
                  <c:y val="0.28697753266401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-8.5579510084609494E-4"/>
                  <c:y val="0.171382230103538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1.0672910780722823E-3"/>
                  <c:y val="0.26141728542997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25048861848061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2.9442831665492408E-4"/>
                  <c:y val="0.2079457144177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9.8889410095596812E-4"/>
                  <c:y val="0.20476000477985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1.9825086810536137E-3"/>
                  <c:y val="0.20299609896947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20538267992459E-5"/>
                  <c:y val="0.20198765302757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2.2176996124023834E-4"/>
                  <c:y val="0.19351777503351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141408154963E-3"/>
                  <c:y val="0.22437636815476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1.0664580523414133E-3"/>
                  <c:y val="0.27582791717891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6.6919733713143698E-4"/>
                  <c:y val="0.2985266967512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8.6201740932651767E-17"/>
                  <c:y val="0.18473138826199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2022</c:v>
                </c:pt>
                <c:pt idx="1">
                  <c:v>лютий 2022</c:v>
                </c:pt>
                <c:pt idx="2">
                  <c:v>березень 2022</c:v>
                </c:pt>
                <c:pt idx="3">
                  <c:v>квітень 2022</c:v>
                </c:pt>
                <c:pt idx="4">
                  <c:v>травень 2022</c:v>
                </c:pt>
                <c:pt idx="5">
                  <c:v>червень 2022</c:v>
                </c:pt>
                <c:pt idx="6">
                  <c:v>липень 2022</c:v>
                </c:pt>
                <c:pt idx="7">
                  <c:v>серпень 2022</c:v>
                </c:pt>
                <c:pt idx="8">
                  <c:v>вересень 2022</c:v>
                </c:pt>
                <c:pt idx="9">
                  <c:v>жовтень 2022</c:v>
                </c:pt>
                <c:pt idx="10">
                  <c:v>листопад 2022</c:v>
                </c:pt>
                <c:pt idx="11">
                  <c:v>грудень 2022</c:v>
                </c:pt>
                <c:pt idx="12">
                  <c:v>січень 2023</c:v>
                </c:pt>
                <c:pt idx="13">
                  <c:v>лютий 2023</c:v>
                </c:pt>
                <c:pt idx="14">
                  <c:v>березень 2023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37</c:v>
                </c:pt>
                <c:pt idx="1">
                  <c:v>39</c:v>
                </c:pt>
                <c:pt idx="2">
                  <c:v>33.700000000000003</c:v>
                </c:pt>
                <c:pt idx="3">
                  <c:v>37.299999999999997</c:v>
                </c:pt>
                <c:pt idx="4">
                  <c:v>33.9</c:v>
                </c:pt>
                <c:pt idx="5">
                  <c:v>34.200000000000003</c:v>
                </c:pt>
                <c:pt idx="6">
                  <c:v>34.1</c:v>
                </c:pt>
                <c:pt idx="7">
                  <c:v>33.200000000000003</c:v>
                </c:pt>
                <c:pt idx="8">
                  <c:v>33.299999999999997</c:v>
                </c:pt>
                <c:pt idx="9">
                  <c:v>36.6</c:v>
                </c:pt>
                <c:pt idx="10">
                  <c:v>36.6</c:v>
                </c:pt>
                <c:pt idx="11">
                  <c:v>35.9</c:v>
                </c:pt>
                <c:pt idx="12">
                  <c:v>36.6</c:v>
                </c:pt>
                <c:pt idx="13">
                  <c:v>36.9</c:v>
                </c:pt>
                <c:pt idx="14">
                  <c:v>36.6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505024"/>
        <c:axId val="1355065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29322727866784E-2"/>
                  <c:y val="-4.6561221432965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3.4527898401960549E-2"/>
                  <c:y val="-4.0254245480083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2.0422643934813786E-2"/>
                  <c:y val="-3.3759647395596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2.4502618847781023E-2"/>
                  <c:y val="-4.3980174287887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2.4235217588171987E-2"/>
                  <c:y val="-3.2505027960116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2.1285288358336003E-2"/>
                  <c:y val="-2.8272206386554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2022</c:v>
                </c:pt>
                <c:pt idx="1">
                  <c:v>лютий 2022</c:v>
                </c:pt>
                <c:pt idx="2">
                  <c:v>березень 2022</c:v>
                </c:pt>
                <c:pt idx="3">
                  <c:v>квітень 2022</c:v>
                </c:pt>
                <c:pt idx="4">
                  <c:v>травень 2022</c:v>
                </c:pt>
                <c:pt idx="5">
                  <c:v>червень 2022</c:v>
                </c:pt>
                <c:pt idx="6">
                  <c:v>липень 2022</c:v>
                </c:pt>
                <c:pt idx="7">
                  <c:v>серпень 2022</c:v>
                </c:pt>
                <c:pt idx="8">
                  <c:v>вересень 2022</c:v>
                </c:pt>
                <c:pt idx="9">
                  <c:v>жовтень 2022</c:v>
                </c:pt>
                <c:pt idx="10">
                  <c:v>листопад 2022</c:v>
                </c:pt>
                <c:pt idx="11">
                  <c:v>грудень 2022</c:v>
                </c:pt>
                <c:pt idx="12">
                  <c:v>січень 2023</c:v>
                </c:pt>
                <c:pt idx="13">
                  <c:v>лютий 2023</c:v>
                </c:pt>
                <c:pt idx="14">
                  <c:v>березень 2023</c:v>
                </c:pt>
              </c:strCache>
            </c:strRef>
          </c:cat>
          <c:val>
            <c:numRef>
              <c:f>Лист1!$C$2:$C$16</c:f>
              <c:numCache>
                <c:formatCode>0.0</c:formatCode>
                <c:ptCount val="15"/>
                <c:pt idx="0">
                  <c:v>69.548872180451127</c:v>
                </c:pt>
                <c:pt idx="1">
                  <c:v>105.40540540540539</c:v>
                </c:pt>
                <c:pt idx="2">
                  <c:v>86.410256410256409</c:v>
                </c:pt>
                <c:pt idx="3">
                  <c:v>110.68249258160236</c:v>
                </c:pt>
                <c:pt idx="4">
                  <c:v>90.884718498659524</c:v>
                </c:pt>
                <c:pt idx="5">
                  <c:v>100.88495575221242</c:v>
                </c:pt>
                <c:pt idx="6">
                  <c:v>99.707602339181278</c:v>
                </c:pt>
                <c:pt idx="7">
                  <c:v>97.360703812316714</c:v>
                </c:pt>
                <c:pt idx="8">
                  <c:v>100.30120481927709</c:v>
                </c:pt>
                <c:pt idx="9">
                  <c:v>109.90990990990991</c:v>
                </c:pt>
                <c:pt idx="10">
                  <c:v>100</c:v>
                </c:pt>
                <c:pt idx="11">
                  <c:v>98.08743169398906</c:v>
                </c:pt>
                <c:pt idx="12">
                  <c:v>101.949860724234</c:v>
                </c:pt>
                <c:pt idx="13">
                  <c:v>100.81967213114753</c:v>
                </c:pt>
                <c:pt idx="14">
                  <c:v>99.1869918699187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69504"/>
        <c:axId val="37667584"/>
      </c:lineChart>
      <c:catAx>
        <c:axId val="135505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5506560"/>
        <c:crosses val="autoZero"/>
        <c:auto val="1"/>
        <c:lblAlgn val="ctr"/>
        <c:lblOffset val="100"/>
        <c:noMultiLvlLbl val="1"/>
      </c:catAx>
      <c:valAx>
        <c:axId val="13550656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35505024"/>
        <c:crosses val="autoZero"/>
        <c:crossBetween val="between"/>
      </c:valAx>
      <c:valAx>
        <c:axId val="3766758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37669504"/>
        <c:crosses val="max"/>
        <c:crossBetween val="between"/>
      </c:valAx>
      <c:catAx>
        <c:axId val="3766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66758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ru-RU" sz="1100" b="0" kern="1200" dirty="0" err="1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березень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2022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березень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2023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березень 2022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березень 2023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0.3304</cdr:x>
      <cdr:y>0.06415</cdr:y>
    </cdr:from>
    <cdr:to>
      <cdr:x>0.4529</cdr:x>
      <cdr:y>0.11704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793530" y="373461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8 637,1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0.5177</cdr:x>
      <cdr:y>0.06415</cdr:y>
    </cdr:from>
    <cdr:to>
      <cdr:x>0.60121</cdr:x>
      <cdr:y>0.17153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4377050" y="373461"/>
          <a:ext cx="706068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8 631,5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0.70441</cdr:x>
      <cdr:y>0.06415</cdr:y>
    </cdr:from>
    <cdr:to>
      <cdr:x>0.81367</cdr:x>
      <cdr:y>0.12986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5955733" y="373461"/>
          <a:ext cx="923780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8 624,2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0.13432</cdr:x>
      <cdr:y>0.06415</cdr:y>
    </cdr:from>
    <cdr:to>
      <cdr:x>0.21569</cdr:x>
      <cdr:y>0.1117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1135638" y="373461"/>
          <a:ext cx="687973" cy="276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8 633,5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02.06.2023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66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905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2022 - 2023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74060D0-5126-4DE0-8521-BF2D3C69184E}"/>
              </a:ext>
            </a:extLst>
          </p:cNvPr>
          <p:cNvGraphicFramePr/>
          <p:nvPr/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536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id="{F581C217-80D8-4414-AEB1-3F54057BCDAF}"/>
              </a:ext>
            </a:extLst>
          </p:cNvPr>
          <p:cNvGraphicFramePr>
            <a:graphicFrameLocks/>
          </p:cNvGraphicFramePr>
          <p:nvPr/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4573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535667-B504-4822-B980-182857A2E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427393"/>
              </p:ext>
            </p:extLst>
          </p:nvPr>
        </p:nvGraphicFramePr>
        <p:xfrm>
          <a:off x="576775" y="1026942"/>
          <a:ext cx="10803988" cy="54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96068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1839</TotalTime>
  <Words>182</Words>
  <Application>Microsoft Office PowerPoint</Application>
  <PresentationFormat>Широкоэкранный</PresentationFormat>
  <Paragraphs>76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Dubik Tetyana</cp:lastModifiedBy>
  <cp:revision>116</cp:revision>
  <cp:lastPrinted>2022-12-05T08:48:07Z</cp:lastPrinted>
  <dcterms:created xsi:type="dcterms:W3CDTF">2021-02-11T10:45:09Z</dcterms:created>
  <dcterms:modified xsi:type="dcterms:W3CDTF">2023-06-02T09:08:02Z</dcterms:modified>
</cp:coreProperties>
</file>